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1" r:id="rId6"/>
    <p:sldId id="263" r:id="rId7"/>
    <p:sldId id="275" r:id="rId8"/>
    <p:sldId id="264" r:id="rId9"/>
    <p:sldId id="265" r:id="rId10"/>
    <p:sldId id="266" r:id="rId11"/>
    <p:sldId id="267" r:id="rId12"/>
    <p:sldId id="268" r:id="rId13"/>
    <p:sldId id="269" r:id="rId14"/>
    <p:sldId id="276" r:id="rId15"/>
    <p:sldId id="270" r:id="rId16"/>
    <p:sldId id="271" r:id="rId17"/>
    <p:sldId id="273" r:id="rId18"/>
    <p:sldId id="274" r:id="rId19"/>
    <p:sldId id="272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45" autoAdjust="0"/>
    <p:restoredTop sz="96834" autoAdjust="0"/>
  </p:normalViewPr>
  <p:slideViewPr>
    <p:cSldViewPr>
      <p:cViewPr varScale="1">
        <p:scale>
          <a:sx n="72" d="100"/>
          <a:sy n="72" d="100"/>
        </p:scale>
        <p:origin x="1212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3DC37-2853-4836-8583-E8FDD1EC1053}" type="datetimeFigureOut">
              <a:rPr lang="ko-KR" altLang="en-US" smtClean="0"/>
              <a:t>2023-09-11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0AEBB2-EBE5-45E0-AED1-E24EB5A26B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348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918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869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39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64.png"/><Relationship Id="rId12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hyperlink" Target="https://www.youtube.com/watch?v=GooATFiHUyA" TargetMode="External"/><Relationship Id="rId5" Type="http://schemas.openxmlformats.org/officeDocument/2006/relationships/image" Target="../media/image62.png"/><Relationship Id="rId10" Type="http://schemas.openxmlformats.org/officeDocument/2006/relationships/hyperlink" Target="https://github.com/kiption/Network_Game_Programming.git" TargetMode="External"/><Relationship Id="rId4" Type="http://schemas.openxmlformats.org/officeDocument/2006/relationships/image" Target="../media/image32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39.png"/><Relationship Id="rId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39.png"/><Relationship Id="rId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39.png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0.png"/><Relationship Id="rId7" Type="http://schemas.openxmlformats.org/officeDocument/2006/relationships/image" Target="../media/image70.png"/><Relationship Id="rId12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36.png"/><Relationship Id="rId5" Type="http://schemas.openxmlformats.org/officeDocument/2006/relationships/image" Target="../media/image68.png"/><Relationship Id="rId10" Type="http://schemas.openxmlformats.org/officeDocument/2006/relationships/hyperlink" Target="https://youtu.be/d32hA8sPGP0" TargetMode="External"/><Relationship Id="rId4" Type="http://schemas.openxmlformats.org/officeDocument/2006/relationships/image" Target="../media/image32.png"/><Relationship Id="rId9" Type="http://schemas.openxmlformats.org/officeDocument/2006/relationships/hyperlink" Target="https://github.com/pj002321/Humanoid_war.git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0.png"/><Relationship Id="rId7" Type="http://schemas.openxmlformats.org/officeDocument/2006/relationships/image" Target="../media/image7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30.png"/><Relationship Id="rId7" Type="http://schemas.openxmlformats.org/officeDocument/2006/relationships/image" Target="../media/image7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6.png"/><Relationship Id="rId5" Type="http://schemas.openxmlformats.org/officeDocument/2006/relationships/image" Target="../media/image74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hyperlink" Target="https://github.com/pj002321/3DGP2_FINAL_ASSIGNMENT.git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otion.so/1610c824eda845508a8abdc2a7bb4081?pvs=4#e9c12561c67d49b9b64eae29c156ad08" TargetMode="External"/><Relationship Id="rId3" Type="http://schemas.openxmlformats.org/officeDocument/2006/relationships/image" Target="../media/image30.png"/><Relationship Id="rId7" Type="http://schemas.openxmlformats.org/officeDocument/2006/relationships/image" Target="../media/image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4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hyperlink" Target="mailto:t55300354@gmail.com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7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hyperlink" Target="https://youtu.be/31BfTQHflNc" TargetMode="External"/><Relationship Id="rId5" Type="http://schemas.openxmlformats.org/officeDocument/2006/relationships/image" Target="../media/image32.png"/><Relationship Id="rId10" Type="http://schemas.openxmlformats.org/officeDocument/2006/relationships/hyperlink" Target="https://github.com/kiption/XD.git" TargetMode="External"/><Relationship Id="rId4" Type="http://schemas.openxmlformats.org/officeDocument/2006/relationships/image" Target="../media/image31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8.png"/><Relationship Id="rId21" Type="http://schemas.openxmlformats.org/officeDocument/2006/relationships/image" Target="../media/image55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29.png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31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1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1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6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39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39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536586"/>
            <a:ext cx="18288000" cy="10800000"/>
            <a:chOff x="5597" y="-1447350"/>
            <a:chExt cx="18847577" cy="116637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 cstate="print"/>
            <a:srcRect l="404" t="554" r="1179" b="950"/>
            <a:stretch/>
          </p:blipFill>
          <p:spPr>
            <a:xfrm>
              <a:off x="5597" y="-1447350"/>
              <a:ext cx="18847577" cy="116637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86600" y="3878612"/>
            <a:ext cx="3844515" cy="79084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85077" y="2121696"/>
            <a:ext cx="5539793" cy="308298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62000"/>
              </a:srgbClr>
            </a:outerShdw>
          </a:effectLst>
        </p:spPr>
      </p:pic>
      <p:grpSp>
        <p:nvGrpSpPr>
          <p:cNvPr id="1005" name="그룹 1005"/>
          <p:cNvGrpSpPr/>
          <p:nvPr/>
        </p:nvGrpSpPr>
        <p:grpSpPr>
          <a:xfrm>
            <a:off x="8405356" y="1485900"/>
            <a:ext cx="1049617" cy="1049617"/>
            <a:chOff x="5112124" y="1837959"/>
            <a:chExt cx="1049617" cy="1049617"/>
          </a:xfrm>
          <a:effectLst>
            <a:outerShdw blurRad="50800" dist="50800" dir="5400000" algn="ctr" rotWithShape="0">
              <a:srgbClr val="000000">
                <a:alpha val="89000"/>
              </a:srgbClr>
            </a:outerShdw>
          </a:effectLst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12124" y="1837959"/>
              <a:ext cx="1049617" cy="104961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422857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7084" y="1457429"/>
            <a:ext cx="17517260" cy="8203523"/>
            <a:chOff x="407084" y="1457429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7084" y="1457429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7336" y="1968545"/>
            <a:ext cx="2993238" cy="8476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752600" y="3558835"/>
            <a:ext cx="14679864" cy="3785652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서버와 클라이언트간의 소통도 처음에는 쉽지않았지만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작은 단계부터 주고받다 보니 복잡한 정보도 주고 받을 때 어려움이 점차 없어졌습니다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endParaRPr lang="en-US" altLang="ko-KR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/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객체의 위치 및 회전 동기화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애니메이션 동기화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사운드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컨텐츠 동기화를 하면서 플레이어끼리 서로 정보가 안 맞았던 부분이 너무나도 많았고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많은 시간을 붙잡아도 싱크가 맞지 않을 때는 문제가 서버코드인지 클라이언트 내부에서 발생한 오류인지 알기 쉽지않아서 서로 코드를 살펴보면서 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1</a:t>
            </a:r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부터 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10</a:t>
            </a:r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까지 문제가 될 만한 부분들을 많은 소통을 통해 해결했습니다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endParaRPr lang="en-US" altLang="ko-KR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/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느낀 점은 서버에 문제가 생겨도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“ </a:t>
            </a:r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서버에 잘못이 있겠지 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”</a:t>
            </a:r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에서 생각이 그치는 것이 아닌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서로의 의심되는 점은 없는지 머리를 맞대고 찾아보는 것이 문제를 해결해 나아가는데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가장 빠르다고 느꼈습니다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422857" cy="10544762"/>
            <a:chOff x="-45714" y="-106667"/>
            <a:chExt cx="18422857" cy="1437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437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9241" y="1671679"/>
            <a:ext cx="2586893" cy="11123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9238" y="5381825"/>
            <a:ext cx="7045400" cy="3077974"/>
            <a:chOff x="969238" y="5381825"/>
            <a:chExt cx="7045400" cy="307797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9238" y="5381825"/>
              <a:ext cx="7045400" cy="30779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9238" y="2878084"/>
            <a:ext cx="7045400" cy="2036378"/>
            <a:chOff x="969238" y="2878084"/>
            <a:chExt cx="7045400" cy="203637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238" y="2878084"/>
              <a:ext cx="7045400" cy="203637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196" y="157280"/>
            <a:ext cx="8659321" cy="210140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194219" y="5716572"/>
            <a:ext cx="8107450" cy="35714"/>
            <a:chOff x="4194219" y="5716572"/>
            <a:chExt cx="8107450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4194219" y="5716572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312743"/>
              </p:ext>
            </p:extLst>
          </p:nvPr>
        </p:nvGraphicFramePr>
        <p:xfrm>
          <a:off x="8479606" y="2628900"/>
          <a:ext cx="8745009" cy="5985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594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6861415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레이싱 멀티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언어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C++11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502708"/>
                  </a:ext>
                </a:extLst>
              </a:tr>
              <a:tr h="7760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Visual Studio 2022, DirectX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12. FMOD, </a:t>
                      </a:r>
                      <a:r>
                        <a:rPr lang="en-US" altLang="ko-KR" sz="24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Git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hub, TCP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603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담당 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모든 클라이언트 제작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로그인 패킷 송수신</a:t>
                      </a:r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충돌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판단 여부와 충돌 시 연출 동기화를 담당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747775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2022/10 ~ 2022/12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862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명이 출발선에서 출발하여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아이템 박스를 통해 아이템을 </a:t>
                      </a:r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확득한다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해당아이템을 사용하여 상대방의 완주를 방해하면서 먼저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바퀴를 완주하면 승리하는 것을 </a:t>
                      </a:r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목표로한다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0"/>
                        </a:rPr>
                        <a:t>https://github.com/kiption/Network_Game_Programming.git</a:t>
                      </a:r>
                      <a:endParaRPr lang="ko-KR" altLang="en-US" sz="3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836138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1"/>
                        </a:rPr>
                        <a:t>https://www.youtube.com/watch?v=GooATFiHUyA</a:t>
                      </a:r>
                      <a:endParaRPr lang="ko-KR" altLang="en-US" sz="3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866480"/>
                  </a:ext>
                </a:extLst>
              </a:tr>
            </a:tbl>
          </a:graphicData>
        </a:graphic>
      </p:graphicFrame>
      <p:pic>
        <p:nvPicPr>
          <p:cNvPr id="19" name="그림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03358" y="7502776"/>
            <a:ext cx="490884" cy="41745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06465" y="8047981"/>
            <a:ext cx="684670" cy="4897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422857" cy="10544762"/>
            <a:chOff x="-45714" y="-121905"/>
            <a:chExt cx="18422857" cy="106227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21905"/>
              <a:ext cx="18422857" cy="1062276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8659321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4227" y="1503144"/>
            <a:ext cx="17517260" cy="8203523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6383" y="2002193"/>
            <a:ext cx="3384724" cy="829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422857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8659321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1000" y="1482836"/>
            <a:ext cx="17517260" cy="8203523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 cstate="print"/>
          <a:srcRect l="14356" r="-6460"/>
          <a:stretch/>
        </p:blipFill>
        <p:spPr>
          <a:xfrm>
            <a:off x="838201" y="1990286"/>
            <a:ext cx="2520000" cy="8291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57400" y="3030052"/>
            <a:ext cx="1981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Player By Player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5951" y="3399384"/>
            <a:ext cx="4834249" cy="5324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void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collisioncheck_Player2Player(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for(inti{};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&lt;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MAX_USER;i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++)  { 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if(clients[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 smtClean="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getLoseControl</a:t>
            </a:r>
            <a:r>
              <a:rPr lang="en-US" altLang="ko-KR" sz="1000" b="1" dirty="0" smtClean="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&amp;&amp;clients[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 smtClean="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getLosetControl</a:t>
            </a:r>
            <a:r>
              <a:rPr lang="en-US" altLang="ko-KR" sz="1000" b="1" dirty="0" smtClean="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</a:t>
            </a:r>
            <a:r>
              <a:rPr lang="en-US" altLang="ko-KR" sz="1000" dirty="0" smtClean="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continue;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…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for(client[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xoobb.intersects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(clients[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xoobb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  {</a:t>
            </a:r>
            <a:endParaRPr lang="en-US" altLang="ko-KR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 smtClean="0">
                <a:solidFill>
                  <a:schemeClr val="accent2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  </a:t>
            </a:r>
            <a:r>
              <a:rPr lang="en-US" altLang="ko-KR" sz="1000" b="1" dirty="0" err="1" smtClean="0">
                <a:solidFill>
                  <a:schemeClr val="accent2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&amp;clients[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 clients[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 smtClean="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setLoseControl</a:t>
            </a:r>
            <a:r>
              <a:rPr lang="en-US" altLang="ko-KR" sz="1000" b="1" dirty="0" smtClean="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(true);</a:t>
            </a:r>
          </a:p>
          <a:p>
            <a:r>
              <a:rPr lang="en-US" altLang="ko-KR" sz="1000" b="1" dirty="0">
                <a:solidFill>
                  <a:schemeClr val="accent2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b="1" dirty="0" smtClean="0">
                <a:solidFill>
                  <a:schemeClr val="accent2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 </a:t>
            </a:r>
            <a:r>
              <a:rPr lang="en-US" altLang="ko-KR" sz="1000" b="1" dirty="0" err="1" smtClean="0">
                <a:solidFill>
                  <a:schemeClr val="accent2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&amp;clients[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 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);  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setServerEvent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(EV_TYPE_REFRESH,0.7f,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  EV_TARGET_CLIENTS,EV_DTARGET_CONTROL,client_id,0,0);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 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 MyVector3D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reflect_dir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{ 0, 0, 0 };       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reflect_dir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= { clients[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getCoordinate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().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z_coordinate.x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  * (-1.0f),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 clients[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getCoordinate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().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z_coordinate.y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* (-1.0f),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 clients[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getCoordinate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().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z_coordinate.z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* (-1.0f) };</a:t>
            </a:r>
          </a:p>
          <a:p>
            <a:endParaRPr lang="ko-KR" altLang="en-US" sz="10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MyVector3D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reflect_Result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{ 0,0,0 };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reflect_Result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calcMove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(clients[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getPos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(), 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reflect_dir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FLECT_SCALAR, false);</a:t>
            </a:r>
          </a:p>
          <a:p>
            <a:endParaRPr lang="ko-KR" altLang="en-US" sz="10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clients[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setPos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reflect_Result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ko-KR" altLang="en-US" sz="10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b="1" dirty="0" err="1" smtClean="0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sendPlayerUpdatePacket_toAllClient</a:t>
            </a:r>
            <a:r>
              <a:rPr lang="en-US" altLang="ko-KR" sz="1000" b="1" dirty="0" smtClean="0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b="1" dirty="0" err="1" smtClean="0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b="1" dirty="0" smtClean="0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         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} // for end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} //for end</a:t>
            </a:r>
            <a:endParaRPr lang="en-US" altLang="ko-KR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en-US" altLang="ko-KR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334432" y="3030052"/>
            <a:ext cx="22291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Player By </a:t>
            </a:r>
            <a:r>
              <a:rPr lang="en-US" altLang="ko-KR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ItemBox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94428" y="3399384"/>
            <a:ext cx="4285678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LoseControl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()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함수를 통해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해당 플레이어의 조작제어권을 따져서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false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인 플레이어만 충돌 대상에 포함시킵니다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Clients[]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는 전역에 </a:t>
            </a:r>
            <a:r>
              <a:rPr lang="ko-KR" altLang="en-US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선언되어있어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메소드에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Write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작업을 할 때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Critical Section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을 이용하여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Data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Race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를 방지해줍니다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94428" y="5513882"/>
            <a:ext cx="429122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충돌 효과는 서버에서 계산 중인 벡터 값을 이용하여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충돌 시 살짝 밀어주게 됩니다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94428" y="6305864"/>
            <a:ext cx="4285678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충돌에 따른 반작용 이동 결과를 클라이언트에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Broadcast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하는 함수인         </a:t>
            </a:r>
            <a:r>
              <a:rPr lang="en-US" altLang="ko-KR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sendPlayerUpdatePacket_toAllClient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를 통해 모든 클라이언트에게 동기화가 되도록 알려줍니다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cxnSp>
        <p:nvCxnSpPr>
          <p:cNvPr id="7" name="구부러진 연결선 6"/>
          <p:cNvCxnSpPr/>
          <p:nvPr/>
        </p:nvCxnSpPr>
        <p:spPr>
          <a:xfrm rot="10800000" flipV="1">
            <a:off x="3200401" y="3794200"/>
            <a:ext cx="2594029" cy="250448"/>
          </a:xfrm>
          <a:prstGeom prst="curvedConnector3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구부러진 연결선 10"/>
          <p:cNvCxnSpPr/>
          <p:nvPr/>
        </p:nvCxnSpPr>
        <p:spPr>
          <a:xfrm rot="10800000" flipV="1">
            <a:off x="3429001" y="3794200"/>
            <a:ext cx="2365429" cy="968299"/>
          </a:xfrm>
          <a:prstGeom prst="curvedConnector3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구부러진 연결선 23"/>
          <p:cNvCxnSpPr/>
          <p:nvPr/>
        </p:nvCxnSpPr>
        <p:spPr>
          <a:xfrm rot="10800000">
            <a:off x="1828805" y="4969704"/>
            <a:ext cx="3965623" cy="76280"/>
          </a:xfrm>
          <a:prstGeom prst="curvedConnector3">
            <a:avLst>
              <a:gd name="adj1" fmla="val 100616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631562" y="5806269"/>
            <a:ext cx="4702439" cy="15470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32" name="구부러진 연결선 31"/>
          <p:cNvCxnSpPr/>
          <p:nvPr/>
        </p:nvCxnSpPr>
        <p:spPr>
          <a:xfrm rot="5400000">
            <a:off x="5314418" y="5825853"/>
            <a:ext cx="499595" cy="460427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구부러진 연결선 35"/>
          <p:cNvCxnSpPr>
            <a:stCxn id="20" idx="1"/>
          </p:cNvCxnSpPr>
          <p:nvPr/>
        </p:nvCxnSpPr>
        <p:spPr>
          <a:xfrm rot="10800000" flipV="1">
            <a:off x="3756402" y="6967584"/>
            <a:ext cx="2038027" cy="1146000"/>
          </a:xfrm>
          <a:prstGeom prst="curvedConnector3">
            <a:avLst>
              <a:gd name="adj1" fmla="val 1115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0496868" y="3399384"/>
            <a:ext cx="3828732" cy="47089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Void collisionscheck_Player2ItemBox(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for(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=0 ; I&lt; ITEMBOXNUM ;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++)  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if( !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m_visible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) continue;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…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if(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Intersects(clients[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)) {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m_pos.y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endParaRPr lang="en-US" altLang="ko-KR" sz="10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m_pos.y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-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500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m_visible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false;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b="1" dirty="0" smtClean="0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b="1" dirty="0" err="1" smtClean="0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sendItemBoxUpdatePacket_toAllClient</a:t>
            </a:r>
            <a:r>
              <a:rPr lang="en-US" altLang="ko-KR" sz="1000" b="1" dirty="0" smtClean="0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b="1" dirty="0" err="1" smtClean="0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b="1" dirty="0" smtClean="0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setServerEvent</a:t>
            </a:r>
            <a:r>
              <a:rPr lang="en-US" altLang="ko-KR" sz="1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(EV_TYPE_REFRESH,5.0f,</a:t>
            </a:r>
          </a:p>
          <a:p>
            <a:r>
              <a:rPr lang="en-US" altLang="ko-KR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EV_TARGET_ITEMBOX</a:t>
            </a:r>
            <a:r>
              <a:rPr lang="en-US" altLang="ko-KR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0</a:t>
            </a:r>
            <a:r>
              <a:rPr lang="en-US" altLang="ko-KR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0</a:t>
            </a:r>
            <a:r>
              <a:rPr lang="en-US" altLang="ko-KR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0);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if 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getHowManyItem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&lt; 2) {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srand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static_cast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&lt;unsigned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&gt;(SERVER_TIME) *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new_item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rand() % 3;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clients[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setItemQueue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new_item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en-US" altLang="ko-KR" sz="10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} //for end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4472139" y="4044648"/>
            <a:ext cx="333776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아이템 박스의 변경사항을 모든 클라이언트에게 전달합니다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4472139" y="5113265"/>
            <a:ext cx="333776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충돌한 아이템박스는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5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초 후에 초기 상태로 돌아옵니다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4474532" y="6427384"/>
            <a:ext cx="333776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충돌한 플레이어는 갖고있는 아이템이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2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개 미만일 때만 새로운 아이템을 획득할 수 있도록 합니다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cxnSp>
        <p:nvCxnSpPr>
          <p:cNvPr id="45" name="구부러진 연결선 44"/>
          <p:cNvCxnSpPr/>
          <p:nvPr/>
        </p:nvCxnSpPr>
        <p:spPr>
          <a:xfrm rot="5400000">
            <a:off x="13252046" y="4238554"/>
            <a:ext cx="1226851" cy="121334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구부러진 연결선 47"/>
          <p:cNvCxnSpPr/>
          <p:nvPr/>
        </p:nvCxnSpPr>
        <p:spPr>
          <a:xfrm rot="10800000" flipV="1">
            <a:off x="12923780" y="5272379"/>
            <a:ext cx="1548358" cy="826277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구부러진 연결선 54"/>
          <p:cNvCxnSpPr/>
          <p:nvPr/>
        </p:nvCxnSpPr>
        <p:spPr>
          <a:xfrm rot="5400000">
            <a:off x="14004385" y="6735083"/>
            <a:ext cx="546388" cy="381001"/>
          </a:xfrm>
          <a:prstGeom prst="curvedConnector3">
            <a:avLst>
              <a:gd name="adj1" fmla="val 10510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10612244" y="6427384"/>
            <a:ext cx="3495278" cy="12205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422857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8659321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4227" y="1503144"/>
            <a:ext cx="17517260" cy="8203523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 cstate="print"/>
          <a:srcRect l="14356" r="-6460"/>
          <a:stretch/>
        </p:blipFill>
        <p:spPr>
          <a:xfrm>
            <a:off x="838201" y="1990286"/>
            <a:ext cx="2520000" cy="82919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38400" y="2937286"/>
            <a:ext cx="1981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Player By Missile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1085722" y="2955644"/>
            <a:ext cx="1981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Player By Bomb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67025" y="3306618"/>
            <a:ext cx="5638800" cy="55861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void collisioncheck_Player2Missile(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for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0;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MissileNum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++) 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50" b="1" dirty="0" smtClean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if 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(!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MissileArray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getRunning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()) continue;</a:t>
            </a:r>
          </a:p>
          <a:p>
            <a:r>
              <a:rPr lang="en-US" altLang="ko-KR" sz="1050" b="1" dirty="0" smtClean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if 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MissileArray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getObjOwner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 == 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 </a:t>
            </a:r>
            <a:r>
              <a:rPr lang="en-US" altLang="ko-KR" sz="1050" b="1" dirty="0" smtClean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continue;</a:t>
            </a:r>
          </a:p>
          <a:p>
            <a:r>
              <a:rPr lang="en-US" altLang="ko-KR" sz="1050" b="1" dirty="0" smtClean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if 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(clients[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getHitMotion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()) continue</a:t>
            </a:r>
            <a:r>
              <a:rPr lang="en-US" altLang="ko-KR" sz="1050" b="1" dirty="0" smtClean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endParaRPr lang="en-US" altLang="ko-KR" sz="105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…</a:t>
            </a:r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if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MissileArray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xoobb.Intersects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(clients[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)) {</a:t>
            </a:r>
          </a:p>
          <a:p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50" b="1" dirty="0" smtClean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clients[</a:t>
            </a:r>
            <a:r>
              <a:rPr lang="en-US" altLang="ko-KR" sz="1050" b="1" dirty="0" err="1" smtClean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setLoseControl</a:t>
            </a:r>
            <a:r>
              <a:rPr lang="en-US" altLang="ko-KR" sz="105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(true);</a:t>
            </a:r>
          </a:p>
          <a:p>
            <a:r>
              <a:rPr lang="en-US" altLang="ko-KR" sz="1050" b="1" dirty="0" smtClean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50" b="1" dirty="0" err="1" smtClean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setHitMotion</a:t>
            </a:r>
            <a:r>
              <a:rPr lang="en-US" altLang="ko-KR" sz="105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(true</a:t>
            </a:r>
            <a:r>
              <a:rPr lang="en-US" altLang="ko-KR" sz="1050" b="1" dirty="0" smtClean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  <a:endParaRPr lang="en-US" altLang="ko-KR" sz="1050" b="1" dirty="0">
              <a:solidFill>
                <a:srgbClr val="C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MissileArray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5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returnToInitialState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();</a:t>
            </a: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GS2C_REMOVE_OBJ_PACKET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rm_missile_packet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rm_missile_packet.type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= GS2C_REMOVE_OBJ;</a:t>
            </a: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rm_missile_packet.id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=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rm_missile_packet.objtype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= OBJ_TYPE_MISSILE;</a:t>
            </a: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for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j = 0; j &lt; MAX_USER;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j++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 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  if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(clients[j].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getState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== CL_STATE_EMPTY) continue;</a:t>
            </a: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  clients[j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b="1" dirty="0" err="1">
                <a:solidFill>
                  <a:schemeClr val="bg2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sendRemoveObjPacket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rm_missile_packet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} // for end</a:t>
            </a:r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setServerEvent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(EV_TYPE_HIT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, HIT_MISSILE_DURATION, EV_TARGET_CLIENTS, </a:t>
            </a:r>
            <a:endParaRPr lang="en-US" altLang="ko-KR" sz="105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0,client_id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, 0, 0);</a:t>
            </a: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} // if end</a:t>
            </a:r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} //for end</a:t>
            </a:r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979443" y="3321390"/>
            <a:ext cx="4237159" cy="51706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void collisioncheck_Player2Bomb(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nn-NO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for </a:t>
            </a:r>
            <a:r>
              <a:rPr lang="nn-NO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(int i = 0; i &lt; BombNum; i++) </a:t>
            </a:r>
            <a:r>
              <a:rPr lang="nn-NO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00" b="1" dirty="0" smtClean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if 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(!</a:t>
            </a:r>
            <a:r>
              <a:rPr lang="en-US" altLang="ko-KR" sz="100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BombArray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getRunning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()) continue</a:t>
            </a:r>
            <a:r>
              <a:rPr lang="en-US" altLang="ko-KR" sz="1000" b="1" dirty="0" smtClean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  <a:endParaRPr lang="ko-KR" altLang="en-US" sz="1000" b="1" dirty="0">
              <a:solidFill>
                <a:schemeClr val="accent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b="1" dirty="0" smtClean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if 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(clients[</a:t>
            </a:r>
            <a:r>
              <a:rPr lang="en-US" altLang="ko-KR" sz="100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getHitMotion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()) continue</a:t>
            </a:r>
            <a:r>
              <a:rPr lang="en-US" altLang="ko-KR" sz="1000" b="1" dirty="0" smtClean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endParaRPr lang="ko-KR" altLang="en-US" sz="1000" b="1" dirty="0">
              <a:solidFill>
                <a:schemeClr val="accent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…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if 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BombArray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xoobb.Intersects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)){</a:t>
            </a:r>
            <a:endParaRPr lang="en-US" altLang="ko-KR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b="1" dirty="0" smtClean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00" b="1" dirty="0" err="1" smtClean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setLoseControl</a:t>
            </a:r>
            <a:r>
              <a:rPr lang="en-US" altLang="ko-KR" sz="100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(true);</a:t>
            </a:r>
          </a:p>
          <a:p>
            <a:r>
              <a:rPr lang="en-US" altLang="ko-KR" sz="1000" b="1" dirty="0" smtClean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00" b="1" dirty="0" err="1" smtClean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setHitMotion</a:t>
            </a:r>
            <a:r>
              <a:rPr lang="en-US" altLang="ko-KR" sz="100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(true</a:t>
            </a:r>
            <a:r>
              <a:rPr lang="en-US" altLang="ko-KR" sz="1000" b="1" dirty="0" smtClean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  <a:endParaRPr lang="ko-KR" altLang="en-US" sz="1000" b="1" dirty="0">
              <a:solidFill>
                <a:srgbClr val="C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BombArray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returnToInitialState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();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GS2C_REMOVE_OBJ_PACKET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rm_bomb_packet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rm_bomb_packet.type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= GS2C_REMOVE_OBJ;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rm_bomb_packet.id 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=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rm_bomb_packet.objtype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= OBJ_TYPE_BOMB;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for 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j = 0; j &lt; MAX_USER;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j++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   if 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(clients[j].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getState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== CL_STATE_EMPTY) continue;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   clients[j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sendRemoveObjPacket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rm_bomb_packet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 } // for end</a:t>
            </a:r>
            <a:endParaRPr lang="en-US" altLang="ko-KR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setServerEvent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(EV_TYPE_HIT_BOMB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HIT_BOMB_DURATION, </a:t>
            </a:r>
            <a:endParaRPr lang="en-US" altLang="ko-KR" sz="10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EV_TARGET_CLIENTS,0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0, 0);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en-US" altLang="ko-KR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} // if end</a:t>
            </a:r>
            <a:endParaRPr lang="en-US" altLang="ko-KR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}//for end</a:t>
            </a:r>
            <a:endParaRPr lang="en-US" altLang="ko-KR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477000" y="3415212"/>
            <a:ext cx="333126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작동하지않는 미사일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자신이 생성한 미사일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피격 모션 중인 플레이어는 공격하지않습니다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495776" y="4573416"/>
            <a:ext cx="333126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제어권과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피격되었을 때 미사일을 삭제하며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미사일 제거 패킷을 모든 클라이언트에게 전달합니다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cxnSp>
        <p:nvCxnSpPr>
          <p:cNvPr id="16" name="구부러진 연결선 15"/>
          <p:cNvCxnSpPr>
            <a:stCxn id="35" idx="1"/>
          </p:cNvCxnSpPr>
          <p:nvPr/>
        </p:nvCxnSpPr>
        <p:spPr>
          <a:xfrm rot="10800000" flipV="1">
            <a:off x="4757578" y="3830711"/>
            <a:ext cx="1719423" cy="277324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934504" y="3961509"/>
            <a:ext cx="3823073" cy="55465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934504" y="4762926"/>
            <a:ext cx="5316653" cy="3580973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47" name="구부러진 연결선 46"/>
          <p:cNvCxnSpPr/>
          <p:nvPr/>
        </p:nvCxnSpPr>
        <p:spPr>
          <a:xfrm rot="10800000" flipV="1">
            <a:off x="6251158" y="5402734"/>
            <a:ext cx="1910253" cy="1112365"/>
          </a:xfrm>
          <a:prstGeom prst="curvedConnector3">
            <a:avLst>
              <a:gd name="adj1" fmla="val 195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4308033" y="3321390"/>
            <a:ext cx="333126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작동하지않는 지뢰</a:t>
            </a:r>
            <a:r>
              <a:rPr lang="en-US" altLang="ko-KR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피격 모션 중인 플레이어는 공격하지않습니다</a:t>
            </a:r>
            <a:r>
              <a:rPr lang="en-US" altLang="ko-KR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4308032" y="4108036"/>
            <a:ext cx="333126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미사일과 같은 방식으로 사용 여부에 따라 지뢰 제거 패킷을 보내고 모든 클라이언트에게 전달합니다</a:t>
            </a:r>
            <a:r>
              <a:rPr lang="en-US" altLang="ko-KR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10239847" y="4573416"/>
            <a:ext cx="3805999" cy="3237084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54" name="구부러진 연결선 53"/>
          <p:cNvCxnSpPr/>
          <p:nvPr/>
        </p:nvCxnSpPr>
        <p:spPr>
          <a:xfrm rot="10800000" flipV="1">
            <a:off x="14045847" y="4846700"/>
            <a:ext cx="2066183" cy="12112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10231309" y="3921713"/>
            <a:ext cx="3823073" cy="419254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58" name="구부러진 연결선 57"/>
          <p:cNvCxnSpPr/>
          <p:nvPr/>
        </p:nvCxnSpPr>
        <p:spPr>
          <a:xfrm rot="10800000" flipV="1">
            <a:off x="13411200" y="3552585"/>
            <a:ext cx="896832" cy="369128"/>
          </a:xfrm>
          <a:prstGeom prst="curvedConnector3">
            <a:avLst>
              <a:gd name="adj1" fmla="val 9779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94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422857" cy="10544762"/>
            <a:chOff x="-45714" y="-106667"/>
            <a:chExt cx="18422857" cy="106235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06235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8289" y="1671679"/>
            <a:ext cx="2167998" cy="111235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196" y="157280"/>
            <a:ext cx="6888340" cy="21014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9238" y="2784029"/>
            <a:ext cx="6518845" cy="6403030"/>
            <a:chOff x="969238" y="2709342"/>
            <a:chExt cx="6518845" cy="647771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238" y="2709342"/>
              <a:ext cx="6518845" cy="64777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75549" y="5716572"/>
            <a:ext cx="8107450" cy="35714"/>
            <a:chOff x="3675549" y="5716572"/>
            <a:chExt cx="8107450" cy="3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3675549" y="5716572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015904"/>
              </p:ext>
            </p:extLst>
          </p:nvPr>
        </p:nvGraphicFramePr>
        <p:xfrm>
          <a:off x="8000900" y="2691976"/>
          <a:ext cx="8745009" cy="5848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594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6861415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Humanoid_War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405339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TPS </a:t>
                      </a:r>
                      <a:r>
                        <a:rPr lang="ko-KR" altLang="en-US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싱글 슈팅 게임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언어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C#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502708"/>
                  </a:ext>
                </a:extLst>
              </a:tr>
              <a:tr h="7760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Visual Studio 2022, Unity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Engine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2023/05 ~ 2023/06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862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한학기 동안 배운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Unity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기능들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애니메이션 </a:t>
                      </a:r>
                      <a:r>
                        <a:rPr lang="ko-KR" altLang="en-US" sz="18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블렌딩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맵 제작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물리엔진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충돌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을 활용한 제작물을 산출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/>
                        </a:rPr>
                        <a:t>https://github.com/pj002321/Humanoid_war.git</a:t>
                      </a:r>
                      <a:endParaRPr lang="ko-KR" altLang="en-US" sz="3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836138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0"/>
                        </a:rPr>
                        <a:t>https://youtu.be/d32hA8sPGP0</a:t>
                      </a:r>
                      <a:endParaRPr lang="ko-KR" altLang="en-US" sz="3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866480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30140" y="8008657"/>
            <a:ext cx="684670" cy="48971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02489" y="7429610"/>
            <a:ext cx="539972" cy="4591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422857" cy="10544762"/>
            <a:chOff x="-45714" y="-106667"/>
            <a:chExt cx="18422857" cy="106235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06235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8289" y="1641203"/>
            <a:ext cx="2231331" cy="111235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196" y="157280"/>
            <a:ext cx="6795902" cy="21014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08286" y="3356876"/>
            <a:ext cx="6964938" cy="4272914"/>
            <a:chOff x="908286" y="3356876"/>
            <a:chExt cx="6964938" cy="42729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8286" y="3356876"/>
              <a:ext cx="6964938" cy="42729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67076" y="5757715"/>
            <a:ext cx="8107450" cy="35714"/>
            <a:chOff x="4067076" y="5757715"/>
            <a:chExt cx="8107450" cy="3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4067076" y="5757715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805937"/>
              </p:ext>
            </p:extLst>
          </p:nvPr>
        </p:nvGraphicFramePr>
        <p:xfrm>
          <a:off x="8380057" y="3125285"/>
          <a:ext cx="8745009" cy="47360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594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6861415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Palace Paradox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405339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TPS </a:t>
                      </a:r>
                      <a:r>
                        <a:rPr lang="ko-KR" altLang="en-US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싱글 슈팅 게임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7760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Unreal Engine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2023/05 ~ 2023/08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862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Paragon </a:t>
                      </a:r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에셋을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활용하여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블루프린트를 </a:t>
                      </a: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활용한</a:t>
                      </a:r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이펙트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애니메이션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충돌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적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AI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적용하여 간단한 싱글 대전 게임을 만들어본다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3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866480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47740" y="7297284"/>
            <a:ext cx="622427" cy="4451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-106667"/>
            <a:ext cx="18422857" cy="10651429"/>
            <a:chOff x="-45714" y="-106667"/>
            <a:chExt cx="18422857" cy="1437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437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196" y="157280"/>
            <a:ext cx="4487740" cy="21014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152703" y="5539012"/>
            <a:ext cx="8107450" cy="35714"/>
            <a:chOff x="5152703" y="5539012"/>
            <a:chExt cx="8107450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5152703" y="5539012"/>
              <a:ext cx="8107450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6747" y="1880905"/>
            <a:ext cx="6965269" cy="3853524"/>
            <a:chOff x="995742" y="1880905"/>
            <a:chExt cx="6965269" cy="38535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5742" y="1880905"/>
              <a:ext cx="6965269" cy="3853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96600" y="1867490"/>
            <a:ext cx="5472169" cy="3853524"/>
            <a:chOff x="10516910" y="1880905"/>
            <a:chExt cx="5472169" cy="385352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16910" y="1880905"/>
              <a:ext cx="5472169" cy="3853524"/>
            </a:xfrm>
            <a:prstGeom prst="rect">
              <a:avLst/>
            </a:prstGeom>
          </p:spPr>
        </p:pic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366331"/>
              </p:ext>
            </p:extLst>
          </p:nvPr>
        </p:nvGraphicFramePr>
        <p:xfrm>
          <a:off x="968909" y="5886810"/>
          <a:ext cx="7240943" cy="3149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632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5681311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468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AvoidPinkMan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405339"/>
                  </a:ext>
                </a:extLst>
              </a:tr>
              <a:tr h="468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엔드리스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러너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6043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</a:t>
                      </a:r>
                      <a:r>
                        <a:rPr lang="ko-KR" altLang="en-US" sz="1600" b="0" baseline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환경</a:t>
                      </a:r>
                      <a:endParaRPr lang="ko-KR" altLang="en-US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OpenGL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468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468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2021/11 ~ 2021/12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671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4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종류의 장애물을 피하고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최종 목표지점까지 도달하는 것을 목표로 하는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629016"/>
              </p:ext>
            </p:extLst>
          </p:nvPr>
        </p:nvGraphicFramePr>
        <p:xfrm>
          <a:off x="9910301" y="5886811"/>
          <a:ext cx="7240943" cy="33889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9699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5721244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2802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DirectX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12, </a:t>
                      </a:r>
                      <a:r>
                        <a:rPr lang="en-US" altLang="ko-KR" sz="16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Fmod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4753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제작물 소개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게임프로그래밍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2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수강하면서 제작한 최종 과제 산출물</a:t>
                      </a:r>
                      <a:endParaRPr lang="en-US" altLang="ko-KR" sz="1600" b="0" baseline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896694"/>
                  </a:ext>
                </a:extLst>
              </a:tr>
              <a:tr h="2802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2802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2022/11 ~ 2021/12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675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구현 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빌보드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파티클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환경매핑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조명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블렌드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윤곽선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사운드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Direct2D-UI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포함한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Direct12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활용한 종합적인 기술 구현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  <a:tr h="368388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hlinkClick r:id="rId9"/>
                        </a:rPr>
                        <a:t>https://github.com/pj002321/3DGP2_FINAL_ASSIGNMENT.git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255037"/>
                  </a:ext>
                </a:extLst>
              </a:tr>
              <a:tr h="401869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8756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85314" y="8358204"/>
            <a:ext cx="539972" cy="4591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45476" y="8922212"/>
            <a:ext cx="425126" cy="30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121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-106667"/>
            <a:ext cx="18422857" cy="10651429"/>
            <a:chOff x="-45714" y="-106667"/>
            <a:chExt cx="18422857" cy="1437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437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196" y="157280"/>
            <a:ext cx="4487740" cy="21014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057143" y="2286358"/>
            <a:ext cx="6171429" cy="2216499"/>
            <a:chOff x="6057143" y="2286358"/>
            <a:chExt cx="6171429" cy="221649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57143" y="2286358"/>
              <a:ext cx="6171429" cy="2216499"/>
            </a:xfrm>
            <a:prstGeom prst="rect">
              <a:avLst/>
            </a:prstGeom>
          </p:spPr>
        </p:pic>
      </p:grpSp>
      <p:pic>
        <p:nvPicPr>
          <p:cNvPr id="15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0800000">
            <a:off x="5024905" y="4502857"/>
            <a:ext cx="8107450" cy="35714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845245"/>
              </p:ext>
            </p:extLst>
          </p:nvPr>
        </p:nvGraphicFramePr>
        <p:xfrm>
          <a:off x="4260844" y="4890684"/>
          <a:ext cx="9200429" cy="3962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687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7218742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5892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WARP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405339"/>
                  </a:ext>
                </a:extLst>
              </a:tr>
              <a:tr h="5892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 목적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게임공학과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학술 동아리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760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</a:t>
                      </a:r>
                      <a:r>
                        <a:rPr lang="ko-KR" altLang="en-US" sz="1600" b="0" baseline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기간</a:t>
                      </a:r>
                      <a:endParaRPr lang="ko-KR" altLang="en-US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2023/05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~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현재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5892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 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게임프로그래밍 과목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(DIrectX12)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 대해서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멘토를 맡아 멘토링을 진행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5892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멘토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/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멘티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10-12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(1,2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학기 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평균 인원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8449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 내용</a:t>
                      </a:r>
                      <a:endParaRPr lang="en-US" altLang="ko-KR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(Notion)</a:t>
                      </a:r>
                      <a:endParaRPr lang="ko-KR" altLang="en-US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hlinkClick r:id="rId8"/>
                        </a:rPr>
                        <a:t>https://www.notion.so/1610c824eda845508a8abdc2a7bb4081?pvs=4#e9c12561c67d49b9b64eae29c156ad08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0343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16514" y="3359642"/>
            <a:ext cx="11414539" cy="433125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ject 2"/>
          <p:cNvPicPr>
            <a:picLocks noChangeAspect="1"/>
          </p:cNvPicPr>
          <p:nvPr/>
        </p:nvPicPr>
        <p:blipFill rotWithShape="1">
          <a:blip r:embed="rId2" cstate="print"/>
          <a:srcRect l="404" t="554" r="1179" b="950"/>
          <a:stretch/>
        </p:blipFill>
        <p:spPr>
          <a:xfrm>
            <a:off x="0" y="-542164"/>
            <a:ext cx="18288000" cy="1080000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988" y="31235"/>
            <a:ext cx="2807833" cy="18891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46410" y="2279934"/>
            <a:ext cx="3997296" cy="4659807"/>
            <a:chOff x="1246410" y="2279934"/>
            <a:chExt cx="3997296" cy="46598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6410" y="2279934"/>
              <a:ext cx="3997296" cy="46598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7839" y="1399240"/>
            <a:ext cx="17344608" cy="35714"/>
            <a:chOff x="377839" y="1399240"/>
            <a:chExt cx="17344608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839" y="1399240"/>
              <a:ext cx="17344608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22465" y="5788192"/>
            <a:ext cx="8107450" cy="35714"/>
            <a:chOff x="2422465" y="5788192"/>
            <a:chExt cx="8107450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2422465" y="5788192"/>
              <a:ext cx="8107450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76705" y="7312673"/>
            <a:ext cx="10915350" cy="45719"/>
            <a:chOff x="6933324" y="7508372"/>
            <a:chExt cx="10789122" cy="3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6933324" y="7508372"/>
              <a:ext cx="10789122" cy="3571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52227" y="6635004"/>
            <a:ext cx="1622519" cy="10546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92169" y="7038047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허 재 성 </a:t>
            </a:r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b="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Heo</a:t>
            </a:r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Jae </a:t>
            </a:r>
            <a:r>
              <a:rPr lang="en-US" altLang="ko-KR" b="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Seong</a:t>
            </a:r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endParaRPr lang="ko-KR" altLang="en-US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33324" y="2448222"/>
            <a:ext cx="10516476" cy="304698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+mj-lt"/>
                <a:ea typeface="HY중고딕" panose="02030600000101010101" pitchFamily="18" charset="-127"/>
              </a:rPr>
              <a:t>생년월일        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1999.07.05</a:t>
            </a:r>
            <a:endParaRPr lang="en-US" altLang="ko-KR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TEL	 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 010 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- 5573 – 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0354</a:t>
            </a:r>
            <a:endParaRPr lang="en-US" altLang="ko-KR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E-Mail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  <a:hlinkClick r:id="rId9"/>
              </a:rPr>
              <a:t>t55300354@gmail.com</a:t>
            </a:r>
            <a:endParaRPr lang="en-US" altLang="ko-KR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주소지        경기도 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평택시</a:t>
            </a:r>
            <a:endParaRPr lang="en-US" altLang="ko-KR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최종학력</a:t>
            </a:r>
            <a:endParaRPr lang="en-US" altLang="ko-KR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2018.02 - 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한광고등학교 졸업</a:t>
            </a:r>
            <a:endParaRPr lang="en-US" altLang="ko-KR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2024.02 - 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한국공학대학교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구 한국산업기술대학교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</a:t>
            </a:r>
            <a:r>
              <a:rPr lang="ko-KR" altLang="en-US" sz="24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게임공학과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 졸업예정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835246" y="7548594"/>
            <a:ext cx="1137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+mj-lt"/>
                <a:ea typeface="HY중고딕" panose="02030600000101010101" pitchFamily="18" charset="-127"/>
              </a:rPr>
              <a:t>언어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056797" y="7520198"/>
            <a:ext cx="1566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+mj-lt"/>
                <a:ea typeface="HY중고딕" panose="02030600000101010101" pitchFamily="18" charset="-127"/>
              </a:rPr>
              <a:t>클라이언트</a:t>
            </a:r>
            <a:endParaRPr lang="ko-KR" altLang="en-US" b="1" dirty="0">
              <a:latin typeface="+mj-lt"/>
              <a:ea typeface="HY중고딕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962469" y="7505037"/>
            <a:ext cx="1277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+mj-lt"/>
                <a:ea typeface="HY중고딕" panose="02030600000101010101" pitchFamily="18" charset="-127"/>
              </a:rPr>
              <a:t>형상관리</a:t>
            </a:r>
            <a:endParaRPr lang="ko-KR" altLang="en-US" b="1" dirty="0">
              <a:latin typeface="+mj-lt"/>
              <a:ea typeface="HY중고딕" panose="02030600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835245" y="7917926"/>
            <a:ext cx="13849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dirty="0">
                <a:latin typeface="+mj-lt"/>
                <a:ea typeface="HY중고딕" panose="02030600000101010101" pitchFamily="18" charset="-127"/>
              </a:rPr>
              <a:t>C</a:t>
            </a:r>
          </a:p>
          <a:p>
            <a:pPr marL="285750" indent="-285750">
              <a:buFontTx/>
              <a:buChar char="-"/>
            </a:pPr>
            <a:r>
              <a:rPr lang="en-US" altLang="ko-KR" sz="2400" dirty="0">
                <a:latin typeface="+mj-lt"/>
                <a:ea typeface="HY중고딕" panose="02030600000101010101" pitchFamily="18" charset="-127"/>
              </a:rPr>
              <a:t>C++11</a:t>
            </a:r>
          </a:p>
          <a:p>
            <a:r>
              <a:rPr lang="en-US" altLang="ko-KR" sz="2400" dirty="0">
                <a:latin typeface="+mj-lt"/>
                <a:ea typeface="HY중고딕" panose="02030600000101010101" pitchFamily="18" charset="-127"/>
              </a:rPr>
              <a:t>-   </a:t>
            </a:r>
            <a:r>
              <a:rPr lang="en-US" altLang="ko-KR" sz="2400" dirty="0" smtClean="0">
                <a:latin typeface="+mj-lt"/>
                <a:ea typeface="HY중고딕" panose="02030600000101010101" pitchFamily="18" charset="-127"/>
              </a:rPr>
              <a:t>C</a:t>
            </a:r>
            <a:r>
              <a:rPr lang="en-US" altLang="ko-KR" sz="2400" dirty="0">
                <a:latin typeface="+mj-lt"/>
                <a:ea typeface="HY중고딕" panose="02030600000101010101" pitchFamily="18" charset="-127"/>
              </a:rPr>
              <a:t>#</a:t>
            </a:r>
          </a:p>
          <a:p>
            <a:pPr marL="285750" indent="-285750">
              <a:buFontTx/>
              <a:buChar char="-"/>
            </a:pPr>
            <a:r>
              <a:rPr lang="en-US" altLang="ko-KR" sz="2400" dirty="0">
                <a:latin typeface="+mj-lt"/>
                <a:ea typeface="HY중고딕" panose="02030600000101010101" pitchFamily="18" charset="-127"/>
              </a:rPr>
              <a:t>Python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056797" y="7934255"/>
            <a:ext cx="18955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dirty="0">
                <a:latin typeface="+mj-lt"/>
                <a:ea typeface="HY중고딕" panose="02030600000101010101" pitchFamily="18" charset="-127"/>
              </a:rPr>
              <a:t>DirectX 12</a:t>
            </a:r>
          </a:p>
          <a:p>
            <a:pPr marL="285750" indent="-285750">
              <a:buFontTx/>
              <a:buChar char="-"/>
            </a:pPr>
            <a:r>
              <a:rPr lang="en-US" altLang="ko-KR" sz="2400" dirty="0">
                <a:latin typeface="+mj-lt"/>
                <a:ea typeface="HY중고딕" panose="02030600000101010101" pitchFamily="18" charset="-127"/>
              </a:rPr>
              <a:t>Unity</a:t>
            </a:r>
          </a:p>
          <a:p>
            <a:pPr marL="285750" indent="-285750">
              <a:buFontTx/>
              <a:buChar char="-"/>
            </a:pPr>
            <a:r>
              <a:rPr lang="en-US" altLang="ko-KR" sz="2400" dirty="0">
                <a:latin typeface="+mj-lt"/>
                <a:ea typeface="HY중고딕" panose="02030600000101010101" pitchFamily="18" charset="-127"/>
              </a:rPr>
              <a:t>Unreal</a:t>
            </a:r>
          </a:p>
          <a:p>
            <a:pPr marL="285750" indent="-285750">
              <a:buFontTx/>
              <a:buChar char="-"/>
            </a:pPr>
            <a:r>
              <a:rPr lang="en-US" altLang="ko-KR" sz="2400" dirty="0">
                <a:latin typeface="+mj-lt"/>
                <a:ea typeface="HY중고딕" panose="02030600000101010101" pitchFamily="18" charset="-127"/>
              </a:rPr>
              <a:t>OpenGL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3782949" y="7874369"/>
            <a:ext cx="1566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dirty="0" err="1">
                <a:latin typeface="+mj-lt"/>
                <a:ea typeface="HY중고딕" panose="02030600000101010101" pitchFamily="18" charset="-127"/>
              </a:rPr>
              <a:t>Git</a:t>
            </a:r>
            <a:endParaRPr lang="en-US" altLang="ko-KR" sz="2000" dirty="0">
              <a:latin typeface="+mj-lt"/>
              <a:ea typeface="HY중고딕" panose="02030600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76089" y="4425171"/>
            <a:ext cx="1137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lt"/>
                <a:ea typeface="HY중고딕" panose="02030600000101010101" pitchFamily="18" charset="-127"/>
              </a:rPr>
              <a:t>증명 사진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8000" cy="10287000"/>
            <a:chOff x="155475" y="-861155"/>
            <a:chExt cx="18657162" cy="117121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 cstate="print"/>
            <a:srcRect l="435" t="526" r="435" b="526"/>
            <a:stretch/>
          </p:blipFill>
          <p:spPr>
            <a:xfrm>
              <a:off x="155475" y="-861155"/>
              <a:ext cx="18657162" cy="117121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3386158" cy="10287000"/>
            <a:chOff x="0" y="0"/>
            <a:chExt cx="3504762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504762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210" y="325440"/>
            <a:ext cx="3126348" cy="18510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02794" y="1658413"/>
            <a:ext cx="3391198" cy="106804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36883" y="1265061"/>
            <a:ext cx="1978460" cy="22299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47822" y="1545510"/>
            <a:ext cx="3660833" cy="21178"/>
            <a:chOff x="6147822" y="1545510"/>
            <a:chExt cx="3660833" cy="2117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47822" y="1545510"/>
              <a:ext cx="3660833" cy="2117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44502" y="3796490"/>
            <a:ext cx="2204651" cy="22013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147822" y="4057891"/>
            <a:ext cx="3660833" cy="21178"/>
            <a:chOff x="6147822" y="4057891"/>
            <a:chExt cx="3660833" cy="2117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47822" y="4057891"/>
              <a:ext cx="3660833" cy="2117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32640" y="2407316"/>
            <a:ext cx="1718755" cy="135976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18802" y="4958935"/>
            <a:ext cx="2347622" cy="56033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35773" y="6595832"/>
            <a:ext cx="3716074" cy="111189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33071" y="6186966"/>
            <a:ext cx="2204650" cy="221276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136394" y="6455986"/>
            <a:ext cx="3660833" cy="21178"/>
            <a:chOff x="6136394" y="6455986"/>
            <a:chExt cx="3660833" cy="2117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36394" y="6455986"/>
              <a:ext cx="3660833" cy="2117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902316" y="1284109"/>
            <a:ext cx="2204651" cy="220133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203694" y="1545510"/>
            <a:ext cx="3660833" cy="21178"/>
            <a:chOff x="11203694" y="1545510"/>
            <a:chExt cx="3660833" cy="2117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03694" y="1545510"/>
              <a:ext cx="3660833" cy="2117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909936" y="3792667"/>
            <a:ext cx="2240841" cy="221276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03694" y="4057891"/>
            <a:ext cx="3660833" cy="21178"/>
            <a:chOff x="11203694" y="4057891"/>
            <a:chExt cx="3660833" cy="2117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03694" y="4057891"/>
              <a:ext cx="3660833" cy="2117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558621" y="4963935"/>
            <a:ext cx="2422708" cy="66259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521068" y="2418735"/>
            <a:ext cx="1739508" cy="60569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577085" y="1724877"/>
            <a:ext cx="1817302" cy="93649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643079" y="4197336"/>
            <a:ext cx="4489264" cy="106804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410029" y="4172554"/>
            <a:ext cx="4480217" cy="10585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422857" cy="10544762"/>
            <a:chOff x="-45714" y="-106667"/>
            <a:chExt cx="18422857" cy="1437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43771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9241" y="1651365"/>
            <a:ext cx="3189360" cy="10685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9324" y="2652359"/>
            <a:ext cx="6171429" cy="3229236"/>
            <a:chOff x="969238" y="2557792"/>
            <a:chExt cx="6171429" cy="322923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238" y="2557792"/>
              <a:ext cx="6171429" cy="32292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1981" y="6113348"/>
            <a:ext cx="6171429" cy="3362506"/>
            <a:chOff x="969238" y="5939422"/>
            <a:chExt cx="6171429" cy="336250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9238" y="5939422"/>
              <a:ext cx="6171429" cy="33625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318132" y="5716572"/>
            <a:ext cx="8107450" cy="35714"/>
            <a:chOff x="3318132" y="5716572"/>
            <a:chExt cx="8107450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3318132" y="5716572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455385"/>
              </p:ext>
            </p:extLst>
          </p:nvPr>
        </p:nvGraphicFramePr>
        <p:xfrm>
          <a:off x="7603519" y="2411998"/>
          <a:ext cx="9618152" cy="7132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4352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7543800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REVENGER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756133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 FPS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멀티 협동 대전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언어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C++11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502708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Visual Studio 2022, DirectX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12. FMOD, </a:t>
                      </a:r>
                      <a:r>
                        <a:rPr lang="en-US" altLang="ko-KR" sz="24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Git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en-US" altLang="ko-KR" sz="24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hub,IOCP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 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클라이언트 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1,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서버 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2 )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담당 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메인 클라이언트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( </a:t>
                      </a:r>
                      <a:r>
                        <a:rPr lang="ko-KR" altLang="en-US" sz="18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맵로드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애니메이션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그림자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파티클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등 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DirectX 12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이용한 게임에 필요한 전반적인 그래픽적인 부분을 구현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 )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747775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2022/08 ~ 2023/07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로비에서 군인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명과 헬리콥터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명으로 구성된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총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명의 플레이어가 다같이 모여 방에 입장하고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적군 지역에서 활보하는 적들을 정해진 </a:t>
                      </a:r>
                      <a:r>
                        <a:rPr lang="ko-KR" altLang="en-US" sz="18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시간내에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소탕하고 전장을 점령하여 승리를 취하는 것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2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0"/>
                        </a:rPr>
                        <a:t>https://github.com/kiption/XD.git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836138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2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1"/>
                        </a:rPr>
                        <a:t>https://youtu.be/31BfTQHflNc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866480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34327" y="8936250"/>
            <a:ext cx="753137" cy="53869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4212" y="8253894"/>
            <a:ext cx="653366" cy="5556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422857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5098" y="1485900"/>
            <a:ext cx="17517260" cy="8203523"/>
            <a:chOff x="655668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5668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9202" y="5670292"/>
            <a:ext cx="1925571" cy="82919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24600" y="5673210"/>
            <a:ext cx="1768143" cy="829190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6697299" y="7975817"/>
            <a:ext cx="4123101" cy="901483"/>
            <a:chOff x="3042644" y="6739045"/>
            <a:chExt cx="11549527" cy="246550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390815" y="6739045"/>
              <a:ext cx="2966100" cy="863228"/>
              <a:chOff x="7390815" y="6739045"/>
              <a:chExt cx="2966100" cy="86322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7390815" y="6739045"/>
                <a:ext cx="2966100" cy="863228"/>
                <a:chOff x="7390815" y="6739045"/>
                <a:chExt cx="2966100" cy="863228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7390815" y="6739045"/>
                  <a:ext cx="2966100" cy="863228"/>
                </a:xfrm>
                <a:prstGeom prst="rect">
                  <a:avLst/>
                </a:prstGeom>
              </p:spPr>
            </p:pic>
          </p:grpSp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703319" y="6787897"/>
                <a:ext cx="3661878" cy="85096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3042644" y="8341321"/>
              <a:ext cx="2966100" cy="863228"/>
              <a:chOff x="3042644" y="8341321"/>
              <a:chExt cx="2966100" cy="863228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3042644" y="8341321"/>
                <a:ext cx="2966100" cy="863228"/>
                <a:chOff x="3042644" y="8341321"/>
                <a:chExt cx="2966100" cy="863228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3042644" y="8341321"/>
                  <a:ext cx="2966100" cy="863228"/>
                </a:xfrm>
                <a:prstGeom prst="rect">
                  <a:avLst/>
                </a:prstGeom>
              </p:spPr>
            </p:pic>
          </p:grpSp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886814" y="8399700"/>
                <a:ext cx="3066688" cy="898583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7390815" y="8341321"/>
              <a:ext cx="2966100" cy="863228"/>
              <a:chOff x="7390815" y="8341321"/>
              <a:chExt cx="2966100" cy="863228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7390815" y="8341321"/>
                <a:ext cx="2966100" cy="863228"/>
                <a:chOff x="7390815" y="8341321"/>
                <a:chExt cx="2966100" cy="863228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7390815" y="8341321"/>
                  <a:ext cx="2966100" cy="863228"/>
                </a:xfrm>
                <a:prstGeom prst="rect">
                  <a:avLst/>
                </a:prstGeom>
              </p:spPr>
            </p:pic>
          </p:grpSp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367366" y="8390176"/>
                <a:ext cx="2922888" cy="85096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1626071" y="8341321"/>
              <a:ext cx="2966100" cy="863228"/>
              <a:chOff x="11626071" y="8341321"/>
              <a:chExt cx="2966100" cy="863228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11626071" y="8341321"/>
                <a:ext cx="2966100" cy="863228"/>
                <a:chOff x="11626071" y="8341321"/>
                <a:chExt cx="2966100" cy="863228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1626071" y="8341321"/>
                  <a:ext cx="2966100" cy="863228"/>
                </a:xfrm>
                <a:prstGeom prst="rect">
                  <a:avLst/>
                </a:prstGeom>
              </p:spPr>
            </p:pic>
          </p:grpSp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567848" y="8399700"/>
                <a:ext cx="2975802" cy="898583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4494514" y="7918225"/>
              <a:ext cx="4410531" cy="107143"/>
              <a:chOff x="4494514" y="7918225"/>
              <a:chExt cx="4410531" cy="107143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10200000">
                <a:off x="4494514" y="7918225"/>
                <a:ext cx="4410531" cy="107143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8504341" y="7918225"/>
              <a:ext cx="739048" cy="107143"/>
              <a:chOff x="8504341" y="7918225"/>
              <a:chExt cx="739048" cy="107143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5400000">
                <a:off x="8504341" y="7918225"/>
                <a:ext cx="739048" cy="107143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0410486" y="8719363"/>
              <a:ext cx="1215585" cy="107143"/>
              <a:chOff x="10410486" y="8719363"/>
              <a:chExt cx="1215585" cy="107143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410486" y="8719363"/>
                <a:ext cx="1215585" cy="107143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1042922" y="6903423"/>
              <a:ext cx="1836473" cy="534471"/>
              <a:chOff x="11042922" y="6903423"/>
              <a:chExt cx="1836473" cy="534471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1042922" y="6903423"/>
                <a:ext cx="1836473" cy="534471"/>
                <a:chOff x="11042922" y="6903423"/>
                <a:chExt cx="1836473" cy="534471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1042922" y="6903423"/>
                  <a:ext cx="1836473" cy="534471"/>
                </a:xfrm>
                <a:prstGeom prst="rect">
                  <a:avLst/>
                </a:prstGeom>
              </p:spPr>
            </p:pic>
          </p:grpSp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688850" y="6930871"/>
                <a:ext cx="2144849" cy="527096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0356915" y="7117088"/>
              <a:ext cx="686007" cy="107143"/>
              <a:chOff x="10356915" y="7117088"/>
              <a:chExt cx="686007" cy="107143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10800000">
                <a:off x="10356915" y="7117088"/>
                <a:ext cx="686007" cy="107143"/>
              </a:xfrm>
              <a:prstGeom prst="rect">
                <a:avLst/>
              </a:prstGeom>
            </p:spPr>
          </p:pic>
        </p:grpSp>
      </p:grpSp>
      <p:sp>
        <p:nvSpPr>
          <p:cNvPr id="2" name="직사각형 1"/>
          <p:cNvSpPr/>
          <p:nvPr/>
        </p:nvSpPr>
        <p:spPr>
          <a:xfrm>
            <a:off x="1167107" y="6432731"/>
            <a:ext cx="365501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루트 </a:t>
            </a:r>
            <a:r>
              <a:rPr lang="ko-KR" altLang="en-US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시그니처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객체의 정보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쉐이더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조명 등 해당 </a:t>
            </a:r>
            <a:r>
              <a:rPr lang="ko-KR" altLang="en-US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씬에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렌더링 되는 객체들을 관리한다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Scene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의 구성은 오프닝 장면과 </a:t>
            </a:r>
            <a:r>
              <a:rPr lang="ko-KR" altLang="en-US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인게임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장면 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2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가지로 구성된다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</a:p>
          <a:p>
            <a:pPr latinLnBrk="1"/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각 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Scene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마다 해당되는 객체들의 상호작용과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Animate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를 수행하게 된다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719269" y="7143636"/>
            <a:ext cx="1193563" cy="1076149"/>
            <a:chOff x="4815181" y="2733399"/>
            <a:chExt cx="1376213" cy="120025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815181" y="2733399"/>
              <a:ext cx="1357335" cy="395027"/>
              <a:chOff x="3612886" y="4279629"/>
              <a:chExt cx="2966100" cy="86322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612886" y="4279629"/>
                <a:ext cx="2966100" cy="863228"/>
                <a:chOff x="3612886" y="4279629"/>
                <a:chExt cx="2966100" cy="863228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3612886" y="4279629"/>
                  <a:ext cx="2966100" cy="863228"/>
                </a:xfrm>
                <a:prstGeom prst="rect">
                  <a:avLst/>
                </a:prstGeom>
              </p:spPr>
            </p:pic>
          </p:grpSp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766577" y="4318954"/>
                <a:ext cx="2798544" cy="91763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815181" y="3533127"/>
              <a:ext cx="1376213" cy="400522"/>
              <a:chOff x="11260173" y="4279629"/>
              <a:chExt cx="2966100" cy="863228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1260173" y="4279629"/>
                <a:ext cx="2966100" cy="863228"/>
                <a:chOff x="11260173" y="4279629"/>
                <a:chExt cx="2966100" cy="863228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1260173" y="4279629"/>
                  <a:ext cx="2966100" cy="863228"/>
                </a:xfrm>
                <a:prstGeom prst="rect">
                  <a:avLst/>
                </a:prstGeom>
              </p:spPr>
            </p:pic>
          </p:grpSp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1319849" y="4323396"/>
                <a:ext cx="2933839" cy="917600"/>
              </a:xfrm>
              <a:prstGeom prst="rect">
                <a:avLst/>
              </a:prstGeom>
            </p:spPr>
          </p:pic>
        </p:grpSp>
        <p:cxnSp>
          <p:nvCxnSpPr>
            <p:cNvPr id="5" name="직선 화살표 연결선 4"/>
            <p:cNvCxnSpPr/>
            <p:nvPr/>
          </p:nvCxnSpPr>
          <p:spPr>
            <a:xfrm>
              <a:off x="5493847" y="3178445"/>
              <a:ext cx="1" cy="3160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/>
          <p:cNvSpPr/>
          <p:nvPr/>
        </p:nvSpPr>
        <p:spPr>
          <a:xfrm>
            <a:off x="6489188" y="6342728"/>
            <a:ext cx="42361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객체들을 이루는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Mesh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정보를 다루고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노말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색상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텍스쳐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등의 정보 포함여부를 고려하여 작성된다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Bin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파일을 불러오며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객체의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Mesh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정보를 읽고 쓰는 과정을 거친다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pic>
        <p:nvPicPr>
          <p:cNvPr id="60" name="Object 1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148457" y="5660510"/>
            <a:ext cx="2034143" cy="829190"/>
          </a:xfrm>
          <a:prstGeom prst="rect">
            <a:avLst/>
          </a:prstGeom>
        </p:spPr>
      </p:pic>
      <p:sp>
        <p:nvSpPr>
          <p:cNvPr id="61" name="직사각형 60"/>
          <p:cNvSpPr/>
          <p:nvPr/>
        </p:nvSpPr>
        <p:spPr>
          <a:xfrm>
            <a:off x="11278391" y="6223633"/>
            <a:ext cx="57721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Mesh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의 정보를 바탕으로 렌더링 할 객체의 상태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속성 등을 다룬다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</a:p>
          <a:p>
            <a:pPr latinLnBrk="1"/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Texture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를 사용할 경우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dds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파일을 읽어 </a:t>
            </a:r>
            <a:r>
              <a:rPr lang="ko-KR" altLang="en-US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텍스쳐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리소스를 생성하여 루트 </a:t>
            </a:r>
            <a:r>
              <a:rPr lang="ko-KR" altLang="en-US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시그니처에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바인딩하고 재질 정보를 상수 버퍼에 저장한다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Animation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을 사용하는 객체일 경우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가지고 있는 컨트롤러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트랙을 정의해준다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endParaRPr lang="en-US" altLang="ko-KR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5440672" y="8033033"/>
            <a:ext cx="1219200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Object</a:t>
            </a:r>
            <a:endParaRPr lang="ko-KR" alt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15266819" y="8351395"/>
            <a:ext cx="1543462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Animation   </a:t>
            </a:r>
          </a:p>
          <a:p>
            <a:pPr algn="ctr"/>
            <a:r>
              <a:rPr lang="en-US" altLang="ko-KR" sz="1200" dirty="0" smtClean="0"/>
              <a:t>Material   </a:t>
            </a:r>
          </a:p>
          <a:p>
            <a:pPr algn="ctr"/>
            <a:r>
              <a:rPr lang="en-US" altLang="ko-KR" sz="1200" dirty="0" smtClean="0"/>
              <a:t>Texture</a:t>
            </a:r>
          </a:p>
        </p:txBody>
      </p:sp>
      <p:pic>
        <p:nvPicPr>
          <p:cNvPr id="88" name="Object 1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241440" y="2093654"/>
            <a:ext cx="2366190" cy="829190"/>
          </a:xfrm>
          <a:prstGeom prst="rect">
            <a:avLst/>
          </a:prstGeom>
        </p:spPr>
      </p:pic>
      <p:pic>
        <p:nvPicPr>
          <p:cNvPr id="89" name="Object 1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759880" y="2082081"/>
            <a:ext cx="4041591" cy="829190"/>
          </a:xfrm>
          <a:prstGeom prst="rect">
            <a:avLst/>
          </a:prstGeom>
        </p:spPr>
      </p:pic>
      <p:sp>
        <p:nvSpPr>
          <p:cNvPr id="92" name="직사각형 91"/>
          <p:cNvSpPr/>
          <p:nvPr/>
        </p:nvSpPr>
        <p:spPr>
          <a:xfrm>
            <a:off x="2438130" y="2810050"/>
            <a:ext cx="615645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DirectX12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디바이스를 생성하고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메모리 할당과 초기화 과정을 거쳐 해당 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Scene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에 </a:t>
            </a:r>
            <a:r>
              <a:rPr lang="ko-KR" altLang="en-US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빌드될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객체들을 </a:t>
            </a:r>
            <a:r>
              <a:rPr lang="ko-KR" altLang="en-US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로드한다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Scene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이 생성되고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해당 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Scene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에서 사용하는 리소스들을 생성한다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</a:p>
          <a:p>
            <a:pPr latinLnBrk="1"/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게임 시간에 따른 충돌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상태변화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애니메이션 등을 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Animate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함수로 묶어서 동작이 수행됨으로써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변화되는 부분들을 매 프레임 마다 화면에 렌더링한다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8871032" y="2779371"/>
            <a:ext cx="6673767" cy="12003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1"/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DirectX12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장치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명령 큐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명령 리스트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스왑체인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등 </a:t>
            </a:r>
            <a:endParaRPr lang="en-US" altLang="ko-KR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/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기본자원들을 생성하고 게임 세상에 필요한 객체들을 빌드한다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키보드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마우스 </a:t>
            </a:r>
            <a:r>
              <a:rPr lang="ko-KR" altLang="en-US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입력처리를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담당하고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게임타임에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대한 프레임을 관리한다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2388968" y="2665912"/>
            <a:ext cx="6267613" cy="23253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/>
          <p:cNvSpPr/>
          <p:nvPr/>
        </p:nvSpPr>
        <p:spPr>
          <a:xfrm>
            <a:off x="8871032" y="2652437"/>
            <a:ext cx="6830074" cy="23388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1167108" y="6273894"/>
            <a:ext cx="4915550" cy="28156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/>
          <p:cNvSpPr/>
          <p:nvPr/>
        </p:nvSpPr>
        <p:spPr>
          <a:xfrm>
            <a:off x="6415900" y="6261193"/>
            <a:ext cx="4689860" cy="28283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11261521" y="6249204"/>
            <a:ext cx="5834763" cy="2845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422857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4227" y="1638300"/>
            <a:ext cx="17517260" cy="8203523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6383" y="2002193"/>
            <a:ext cx="2114895" cy="8291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74679" y="2988166"/>
            <a:ext cx="7764521" cy="378565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float4 Lighting(float3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vPosition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float3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vNormal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bool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bShadow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float4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uvs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[MAX_LIGHTS])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{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float3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vCameraPosition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float3(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gvCameraPosition.x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gvCameraPosition.y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gvCameraPosition.z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float3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vToCamera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normalize(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vCameraPosition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vPosition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</a:p>
          <a:p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float4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cColor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float4(0.0f, 0.0f, 0.0f, 1.0f);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[unroll]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(int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0;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&lt; MAX_LIGHTS;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++)  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{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gLights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m_bEnable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  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{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float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fShadowFactor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1.0f;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#ifdef _WITH_PCF_FILTERING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if 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bShadow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fShadowFactor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Compute3x3ShadowFactor(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uvs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xy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/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uvs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].ww,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uvs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].z /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uvs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].w,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#else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if 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bShadow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fShadowFactor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gtxtDepthTextures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SampleCmpLevelZero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gssComparisonPCFShadow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uvs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xy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/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uvs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].ww,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uvs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].z /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uvs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].w).r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#</a:t>
            </a:r>
            <a:r>
              <a:rPr lang="en-US" altLang="ko-KR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endif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if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gLights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m_nType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== DIRECTIONAL_LIGHT) {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cColor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+= </a:t>
            </a:r>
            <a:r>
              <a:rPr lang="en-US" altLang="ko-KR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DirectionalLight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(I,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vNormal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vToCamera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*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fShadowFactor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else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gLights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m_nType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== POINT_LIGHT) {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cColor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+=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PointLight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vPosition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vNormal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vToCamera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*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fShadowFactor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  <a:p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else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gLights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m_nType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== SPOT_LIGHT) {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cColor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+=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SpotLight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vPosition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vNormal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vToCamera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*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fShadowFactor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  <a:p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cColor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+=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gLights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m_cAmbient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*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gMaterial.m_cAmbient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; </a:t>
            </a:r>
          </a:p>
          <a:p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} // if-end</a:t>
            </a:r>
          </a:p>
          <a:p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} 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for-end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altLang="ko-KR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cColor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+= 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gcGlobalAmbientLight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*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gMaterial.m_cAmbient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altLang="ko-KR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cColor.a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 </a:t>
            </a:r>
            <a:r>
              <a:rPr lang="en-US" altLang="ko-KR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gMaterial.m_cDiffuse.a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return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cColor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66239" y="2618834"/>
            <a:ext cx="3581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Light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72533" y="6930601"/>
            <a:ext cx="7766667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Directional Light, Point Light, </a:t>
            </a:r>
            <a:r>
              <a:rPr lang="en-US" altLang="ko-KR" dirty="0" err="1" smtClean="0"/>
              <a:t>SpotLight</a:t>
            </a:r>
            <a:r>
              <a:rPr lang="en-US" altLang="ko-KR" dirty="0" smtClean="0"/>
              <a:t> 3</a:t>
            </a:r>
            <a:r>
              <a:rPr lang="ko-KR" altLang="en-US" dirty="0" smtClean="0"/>
              <a:t>가지 조명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그림자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재질을 고려하여 </a:t>
            </a:r>
            <a:r>
              <a:rPr lang="en-US" altLang="ko-KR" dirty="0" smtClean="0"/>
              <a:t>3D </a:t>
            </a:r>
            <a:r>
              <a:rPr lang="ko-KR" altLang="en-US" dirty="0" smtClean="0"/>
              <a:t>공간상 지점에 대한 조명을 계산하는 </a:t>
            </a:r>
            <a:r>
              <a:rPr lang="en-US" altLang="ko-KR" dirty="0" smtClean="0"/>
              <a:t>HLSL</a:t>
            </a:r>
            <a:r>
              <a:rPr lang="ko-KR" altLang="en-US" dirty="0" smtClean="0"/>
              <a:t> 코드입니다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조명의 종류에 따라 루프를 돌며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그림자가 </a:t>
            </a:r>
            <a:r>
              <a:rPr lang="ko-KR" altLang="en-US" dirty="0" err="1" smtClean="0"/>
              <a:t>렌더링되는</a:t>
            </a:r>
            <a:r>
              <a:rPr lang="ko-KR" altLang="en-US" dirty="0" smtClean="0"/>
              <a:t> 지점을 </a:t>
            </a:r>
            <a:r>
              <a:rPr lang="ko-KR" altLang="en-US" dirty="0" err="1" smtClean="0"/>
              <a:t>샘플링한</a:t>
            </a:r>
            <a:r>
              <a:rPr lang="ko-KR" altLang="en-US" dirty="0" smtClean="0"/>
              <a:t> 값을  </a:t>
            </a:r>
            <a:r>
              <a:rPr lang="en-US" altLang="ko-KR" dirty="0" err="1" smtClean="0"/>
              <a:t>fShadowFactor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 넣어 해당 조명 함수에 반영해줍니다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다음으로 재질의 정보를 반영하여 최종 색상을 출력하도록 합니다</a:t>
            </a:r>
            <a:r>
              <a:rPr lang="en-US" altLang="ko-KR" dirty="0" smtClean="0"/>
              <a:t>.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246284" y="2980596"/>
            <a:ext cx="7974915" cy="2400657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Texture2D&lt;float&gt; </a:t>
            </a:r>
            <a:r>
              <a:rPr lang="en-US" altLang="ko-KR" sz="1000" dirty="0" err="1"/>
              <a:t>gtxtDepthTextures</a:t>
            </a:r>
            <a:r>
              <a:rPr lang="en-US" altLang="ko-KR" sz="1000" dirty="0"/>
              <a:t>[MAX_DEPTH_TEXTURES] : register(t18</a:t>
            </a:r>
            <a:r>
              <a:rPr lang="en-US" altLang="ko-KR" sz="1000" dirty="0" smtClean="0"/>
              <a:t>);</a:t>
            </a:r>
          </a:p>
          <a:p>
            <a:r>
              <a:rPr lang="en-US" altLang="ko-KR" sz="1000" dirty="0" err="1"/>
              <a:t>SamplerComparisonState</a:t>
            </a:r>
            <a:r>
              <a:rPr lang="en-US" altLang="ko-KR" sz="1000" dirty="0"/>
              <a:t> </a:t>
            </a:r>
            <a:r>
              <a:rPr lang="en-US" altLang="ko-KR" sz="1000" dirty="0" err="1"/>
              <a:t>gssComparisonPCFShadow</a:t>
            </a:r>
            <a:r>
              <a:rPr lang="en-US" altLang="ko-KR" sz="1000" dirty="0"/>
              <a:t> : register(s2);</a:t>
            </a:r>
            <a:endParaRPr lang="en-US" altLang="ko-KR" sz="1000" dirty="0" smtClean="0"/>
          </a:p>
          <a:p>
            <a:r>
              <a:rPr lang="en-US" altLang="ko-KR" sz="1000" dirty="0" smtClean="0"/>
              <a:t>float </a:t>
            </a:r>
            <a:r>
              <a:rPr lang="en-US" altLang="ko-KR" sz="1000" dirty="0"/>
              <a:t>Compute3x3ShadowFactor(float2 </a:t>
            </a:r>
            <a:r>
              <a:rPr lang="en-US" altLang="ko-KR" sz="1000" dirty="0" err="1"/>
              <a:t>uv</a:t>
            </a:r>
            <a:r>
              <a:rPr lang="en-US" altLang="ko-KR" sz="1000" dirty="0"/>
              <a:t>, float </a:t>
            </a:r>
            <a:r>
              <a:rPr lang="en-US" altLang="ko-KR" sz="1000" dirty="0" err="1"/>
              <a:t>fDepth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uint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nIndex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/>
              <a:t>{</a:t>
            </a:r>
            <a:endParaRPr lang="en-US" altLang="ko-KR" sz="1000" dirty="0" smtClean="0"/>
          </a:p>
          <a:p>
            <a:r>
              <a:rPr lang="en-US" altLang="ko-KR" sz="1000" dirty="0" smtClean="0"/>
              <a:t>   float </a:t>
            </a:r>
            <a:r>
              <a:rPr lang="en-US" altLang="ko-KR" sz="1000" dirty="0" err="1"/>
              <a:t>fPercentLit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gtxtDepthTextures</a:t>
            </a:r>
            <a:r>
              <a:rPr lang="en-US" altLang="ko-KR" sz="1000" dirty="0"/>
              <a:t>[</a:t>
            </a:r>
            <a:r>
              <a:rPr lang="en-US" altLang="ko-KR" sz="1000" dirty="0" err="1"/>
              <a:t>nIndex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SampleCmpLevelZero</a:t>
            </a:r>
            <a:r>
              <a:rPr lang="en-US" altLang="ko-KR" sz="1000" dirty="0"/>
              <a:t>(</a:t>
            </a:r>
            <a:r>
              <a:rPr lang="en-US" altLang="ko-KR" sz="1000" dirty="0" err="1"/>
              <a:t>gssComparisonPCFShadow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uv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fDepth</a:t>
            </a:r>
            <a:r>
              <a:rPr lang="en-US" altLang="ko-KR" sz="1000" dirty="0"/>
              <a:t>).r;</a:t>
            </a:r>
          </a:p>
          <a:p>
            <a:r>
              <a:rPr lang="en-US" altLang="ko-KR" sz="1000" dirty="0" smtClean="0"/>
              <a:t>   </a:t>
            </a:r>
            <a:r>
              <a:rPr lang="en-US" altLang="ko-KR" sz="1000" dirty="0" err="1" smtClean="0"/>
              <a:t>fPercentLit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</a:t>
            </a:r>
            <a:r>
              <a:rPr lang="en-US" altLang="ko-KR" sz="1000" dirty="0" err="1"/>
              <a:t>gtxtDepthTextures</a:t>
            </a:r>
            <a:r>
              <a:rPr lang="en-US" altLang="ko-KR" sz="1000" dirty="0"/>
              <a:t>[</a:t>
            </a:r>
            <a:r>
              <a:rPr lang="en-US" altLang="ko-KR" sz="1000" dirty="0" err="1"/>
              <a:t>nIndex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SampleCmpLevelZero</a:t>
            </a:r>
            <a:r>
              <a:rPr lang="en-US" altLang="ko-KR" sz="1000" dirty="0"/>
              <a:t>(</a:t>
            </a:r>
            <a:r>
              <a:rPr lang="en-US" altLang="ko-KR" sz="1000" dirty="0" err="1"/>
              <a:t>gssComparisonPCFShadow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uv</a:t>
            </a:r>
            <a:r>
              <a:rPr lang="en-US" altLang="ko-KR" sz="1000" dirty="0"/>
              <a:t> + float2(-DELTA_X, 0.0f), </a:t>
            </a:r>
            <a:r>
              <a:rPr lang="en-US" altLang="ko-KR" sz="1000" dirty="0" err="1"/>
              <a:t>fDepth</a:t>
            </a:r>
            <a:r>
              <a:rPr lang="en-US" altLang="ko-KR" sz="1000" dirty="0"/>
              <a:t>).r;</a:t>
            </a:r>
          </a:p>
          <a:p>
            <a:r>
              <a:rPr lang="en-US" altLang="ko-KR" sz="1000" dirty="0" smtClean="0"/>
              <a:t>   </a:t>
            </a:r>
            <a:r>
              <a:rPr lang="en-US" altLang="ko-KR" sz="1000" dirty="0" err="1" smtClean="0"/>
              <a:t>fPercentLit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</a:t>
            </a:r>
            <a:r>
              <a:rPr lang="en-US" altLang="ko-KR" sz="1000" dirty="0" err="1"/>
              <a:t>gtxtDepthTextures</a:t>
            </a:r>
            <a:r>
              <a:rPr lang="en-US" altLang="ko-KR" sz="1000" dirty="0"/>
              <a:t>[</a:t>
            </a:r>
            <a:r>
              <a:rPr lang="en-US" altLang="ko-KR" sz="1000" dirty="0" err="1"/>
              <a:t>nIndex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SampleCmpLevelZero</a:t>
            </a:r>
            <a:r>
              <a:rPr lang="en-US" altLang="ko-KR" sz="1000" dirty="0"/>
              <a:t>(</a:t>
            </a:r>
            <a:r>
              <a:rPr lang="en-US" altLang="ko-KR" sz="1000" dirty="0" err="1"/>
              <a:t>gssComparisonPCFShadow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uv</a:t>
            </a:r>
            <a:r>
              <a:rPr lang="en-US" altLang="ko-KR" sz="1000" dirty="0"/>
              <a:t> + float2(+DELTA_X, 0.0f), </a:t>
            </a:r>
            <a:r>
              <a:rPr lang="en-US" altLang="ko-KR" sz="1000" dirty="0" err="1"/>
              <a:t>fDepth</a:t>
            </a:r>
            <a:r>
              <a:rPr lang="en-US" altLang="ko-KR" sz="1000" dirty="0"/>
              <a:t>).r;</a:t>
            </a:r>
          </a:p>
          <a:p>
            <a:r>
              <a:rPr lang="en-US" altLang="ko-KR" sz="1000" dirty="0" smtClean="0"/>
              <a:t>   </a:t>
            </a:r>
            <a:r>
              <a:rPr lang="en-US" altLang="ko-KR" sz="1000" dirty="0" err="1" smtClean="0"/>
              <a:t>fPercentLit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</a:t>
            </a:r>
            <a:r>
              <a:rPr lang="en-US" altLang="ko-KR" sz="1000" dirty="0" err="1"/>
              <a:t>gtxtDepthTextures</a:t>
            </a:r>
            <a:r>
              <a:rPr lang="en-US" altLang="ko-KR" sz="1000" dirty="0"/>
              <a:t>[</a:t>
            </a:r>
            <a:r>
              <a:rPr lang="en-US" altLang="ko-KR" sz="1000" dirty="0" err="1"/>
              <a:t>nIndex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SampleCmpLevelZero</a:t>
            </a:r>
            <a:r>
              <a:rPr lang="en-US" altLang="ko-KR" sz="1000" dirty="0"/>
              <a:t>(</a:t>
            </a:r>
            <a:r>
              <a:rPr lang="en-US" altLang="ko-KR" sz="1000" dirty="0" err="1"/>
              <a:t>gssComparisonPCFShadow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uv</a:t>
            </a:r>
            <a:r>
              <a:rPr lang="en-US" altLang="ko-KR" sz="1000" dirty="0"/>
              <a:t> + float2(0.0f, -DELTA_Y), </a:t>
            </a:r>
            <a:r>
              <a:rPr lang="en-US" altLang="ko-KR" sz="1000" dirty="0" err="1"/>
              <a:t>fDepth</a:t>
            </a:r>
            <a:r>
              <a:rPr lang="en-US" altLang="ko-KR" sz="1000" dirty="0"/>
              <a:t>).r;</a:t>
            </a:r>
          </a:p>
          <a:p>
            <a:r>
              <a:rPr lang="en-US" altLang="ko-KR" sz="1000" dirty="0" smtClean="0"/>
              <a:t>   </a:t>
            </a:r>
            <a:r>
              <a:rPr lang="en-US" altLang="ko-KR" sz="1000" dirty="0" err="1" smtClean="0"/>
              <a:t>fPercentLit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</a:t>
            </a:r>
            <a:r>
              <a:rPr lang="en-US" altLang="ko-KR" sz="1000" dirty="0" err="1"/>
              <a:t>gtxtDepthTextures</a:t>
            </a:r>
            <a:r>
              <a:rPr lang="en-US" altLang="ko-KR" sz="1000" dirty="0"/>
              <a:t>[</a:t>
            </a:r>
            <a:r>
              <a:rPr lang="en-US" altLang="ko-KR" sz="1000" dirty="0" err="1"/>
              <a:t>nIndex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SampleCmpLevelZero</a:t>
            </a:r>
            <a:r>
              <a:rPr lang="en-US" altLang="ko-KR" sz="1000" dirty="0"/>
              <a:t>(</a:t>
            </a:r>
            <a:r>
              <a:rPr lang="en-US" altLang="ko-KR" sz="1000" dirty="0" err="1"/>
              <a:t>gssComparisonPCFShadow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uv</a:t>
            </a:r>
            <a:r>
              <a:rPr lang="en-US" altLang="ko-KR" sz="1000" dirty="0"/>
              <a:t> + float2(0.0f, +DELTA_Y), </a:t>
            </a:r>
            <a:r>
              <a:rPr lang="en-US" altLang="ko-KR" sz="1000" dirty="0" err="1"/>
              <a:t>fDepth</a:t>
            </a:r>
            <a:r>
              <a:rPr lang="en-US" altLang="ko-KR" sz="1000" dirty="0"/>
              <a:t>).r;</a:t>
            </a:r>
          </a:p>
          <a:p>
            <a:r>
              <a:rPr lang="en-US" altLang="ko-KR" sz="1000" dirty="0" smtClean="0"/>
              <a:t>   </a:t>
            </a:r>
            <a:r>
              <a:rPr lang="en-US" altLang="ko-KR" sz="1000" dirty="0" err="1" smtClean="0"/>
              <a:t>fPercentLit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</a:t>
            </a:r>
            <a:r>
              <a:rPr lang="en-US" altLang="ko-KR" sz="1000" dirty="0" err="1"/>
              <a:t>gtxtDepthTextures</a:t>
            </a:r>
            <a:r>
              <a:rPr lang="en-US" altLang="ko-KR" sz="1000" dirty="0"/>
              <a:t>[</a:t>
            </a:r>
            <a:r>
              <a:rPr lang="en-US" altLang="ko-KR" sz="1000" dirty="0" err="1"/>
              <a:t>nIndex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SampleCmpLevelZero</a:t>
            </a:r>
            <a:r>
              <a:rPr lang="en-US" altLang="ko-KR" sz="1000" dirty="0"/>
              <a:t>(</a:t>
            </a:r>
            <a:r>
              <a:rPr lang="en-US" altLang="ko-KR" sz="1000" dirty="0" err="1"/>
              <a:t>gssComparisonPCFShadow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uv</a:t>
            </a:r>
            <a:r>
              <a:rPr lang="en-US" altLang="ko-KR" sz="1000" dirty="0"/>
              <a:t> + float2(-DELTA_X, -DELTA_Y), </a:t>
            </a:r>
            <a:r>
              <a:rPr lang="en-US" altLang="ko-KR" sz="1000" dirty="0" err="1"/>
              <a:t>fDepth</a:t>
            </a:r>
            <a:r>
              <a:rPr lang="en-US" altLang="ko-KR" sz="1000" dirty="0"/>
              <a:t>).r;</a:t>
            </a:r>
          </a:p>
          <a:p>
            <a:r>
              <a:rPr lang="en-US" altLang="ko-KR" sz="1000" dirty="0" smtClean="0"/>
              <a:t>   </a:t>
            </a:r>
            <a:r>
              <a:rPr lang="en-US" altLang="ko-KR" sz="1000" dirty="0" err="1" smtClean="0"/>
              <a:t>fPercentLit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</a:t>
            </a:r>
            <a:r>
              <a:rPr lang="en-US" altLang="ko-KR" sz="1000" dirty="0" err="1"/>
              <a:t>gtxtDepthTextures</a:t>
            </a:r>
            <a:r>
              <a:rPr lang="en-US" altLang="ko-KR" sz="1000" dirty="0"/>
              <a:t>[</a:t>
            </a:r>
            <a:r>
              <a:rPr lang="en-US" altLang="ko-KR" sz="1000" dirty="0" err="1"/>
              <a:t>nIndex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SampleCmpLevelZero</a:t>
            </a:r>
            <a:r>
              <a:rPr lang="en-US" altLang="ko-KR" sz="1000" dirty="0"/>
              <a:t>(</a:t>
            </a:r>
            <a:r>
              <a:rPr lang="en-US" altLang="ko-KR" sz="1000" dirty="0" err="1"/>
              <a:t>gssComparisonPCFShadow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uv</a:t>
            </a:r>
            <a:r>
              <a:rPr lang="en-US" altLang="ko-KR" sz="1000" dirty="0"/>
              <a:t> + float2(-DELTA_X, +DELTA_Y), </a:t>
            </a:r>
            <a:r>
              <a:rPr lang="en-US" altLang="ko-KR" sz="1000" dirty="0" err="1"/>
              <a:t>fDepth</a:t>
            </a:r>
            <a:r>
              <a:rPr lang="en-US" altLang="ko-KR" sz="1000" dirty="0"/>
              <a:t>).r;</a:t>
            </a:r>
          </a:p>
          <a:p>
            <a:r>
              <a:rPr lang="en-US" altLang="ko-KR" sz="1000" dirty="0" smtClean="0"/>
              <a:t>   </a:t>
            </a:r>
            <a:r>
              <a:rPr lang="en-US" altLang="ko-KR" sz="1000" dirty="0" err="1" smtClean="0"/>
              <a:t>fPercentLit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</a:t>
            </a:r>
            <a:r>
              <a:rPr lang="en-US" altLang="ko-KR" sz="1000" dirty="0" err="1"/>
              <a:t>gtxtDepthTextures</a:t>
            </a:r>
            <a:r>
              <a:rPr lang="en-US" altLang="ko-KR" sz="1000" dirty="0"/>
              <a:t>[</a:t>
            </a:r>
            <a:r>
              <a:rPr lang="en-US" altLang="ko-KR" sz="1000" dirty="0" err="1"/>
              <a:t>nIndex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SampleCmpLevelZero</a:t>
            </a:r>
            <a:r>
              <a:rPr lang="en-US" altLang="ko-KR" sz="1000" dirty="0"/>
              <a:t>(</a:t>
            </a:r>
            <a:r>
              <a:rPr lang="en-US" altLang="ko-KR" sz="1000" dirty="0" err="1"/>
              <a:t>gssComparisonPCFShadow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uv</a:t>
            </a:r>
            <a:r>
              <a:rPr lang="en-US" altLang="ko-KR" sz="1000" dirty="0"/>
              <a:t> + float2(+DELTA_X, -DELTA_Y), </a:t>
            </a:r>
            <a:r>
              <a:rPr lang="en-US" altLang="ko-KR" sz="1000" dirty="0" err="1"/>
              <a:t>fDepth</a:t>
            </a:r>
            <a:r>
              <a:rPr lang="en-US" altLang="ko-KR" sz="1000" dirty="0"/>
              <a:t>).r;</a:t>
            </a:r>
          </a:p>
          <a:p>
            <a:r>
              <a:rPr lang="en-US" altLang="ko-KR" sz="1000" dirty="0" smtClean="0"/>
              <a:t>   </a:t>
            </a:r>
            <a:r>
              <a:rPr lang="en-US" altLang="ko-KR" sz="1000" dirty="0" err="1" smtClean="0"/>
              <a:t>fPercentLit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</a:t>
            </a:r>
            <a:r>
              <a:rPr lang="en-US" altLang="ko-KR" sz="1000" dirty="0" err="1"/>
              <a:t>gtxtDepthTextures</a:t>
            </a:r>
            <a:r>
              <a:rPr lang="en-US" altLang="ko-KR" sz="1000" dirty="0"/>
              <a:t>[</a:t>
            </a:r>
            <a:r>
              <a:rPr lang="en-US" altLang="ko-KR" sz="1000" dirty="0" err="1"/>
              <a:t>nIndex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SampleCmpLevelZero</a:t>
            </a:r>
            <a:r>
              <a:rPr lang="en-US" altLang="ko-KR" sz="1000" dirty="0"/>
              <a:t>(</a:t>
            </a:r>
            <a:r>
              <a:rPr lang="en-US" altLang="ko-KR" sz="1000" dirty="0" err="1"/>
              <a:t>gssComparisonPCFShadow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uv</a:t>
            </a:r>
            <a:r>
              <a:rPr lang="en-US" altLang="ko-KR" sz="1000" dirty="0"/>
              <a:t> + float2(+DELTA_X, +DELTA_Y), </a:t>
            </a:r>
            <a:r>
              <a:rPr lang="en-US" altLang="ko-KR" sz="1000" dirty="0" err="1"/>
              <a:t>fDepth</a:t>
            </a:r>
            <a:r>
              <a:rPr lang="en-US" altLang="ko-KR" sz="1000" dirty="0"/>
              <a:t>).r</a:t>
            </a:r>
            <a:r>
              <a:rPr lang="en-US" altLang="ko-KR" sz="1000" dirty="0" smtClean="0"/>
              <a:t>;</a:t>
            </a:r>
            <a:endParaRPr lang="ko-KR" altLang="en-US" sz="1000" dirty="0"/>
          </a:p>
          <a:p>
            <a:r>
              <a:rPr lang="en-US" altLang="ko-KR" sz="1000" dirty="0" smtClean="0"/>
              <a:t>   return(</a:t>
            </a:r>
            <a:r>
              <a:rPr lang="en-US" altLang="ko-KR" sz="1000" dirty="0" err="1" smtClean="0"/>
              <a:t>fPercentLit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/ 9.0f</a:t>
            </a:r>
            <a:r>
              <a:rPr lang="en-US" altLang="ko-KR" sz="1000" dirty="0" smtClean="0"/>
              <a:t>);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174608" y="2611265"/>
            <a:ext cx="3581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ShadowFactor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246284" y="5479195"/>
            <a:ext cx="797491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PCF(Percentage closer Filtering) </a:t>
            </a:r>
            <a:r>
              <a:rPr lang="ko-KR" altLang="en-US" dirty="0" smtClean="0"/>
              <a:t>기법에</a:t>
            </a:r>
            <a:r>
              <a:rPr lang="en-US" altLang="ko-KR" dirty="0"/>
              <a:t> </a:t>
            </a:r>
            <a:r>
              <a:rPr lang="ko-KR" altLang="en-US" dirty="0" smtClean="0"/>
              <a:t>대한 </a:t>
            </a:r>
            <a:r>
              <a:rPr lang="en-US" altLang="ko-KR" dirty="0" smtClean="0"/>
              <a:t>HLSL </a:t>
            </a:r>
            <a:r>
              <a:rPr lang="ko-KR" altLang="en-US" dirty="0" smtClean="0"/>
              <a:t>코드 내용입니다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어떤 </a:t>
            </a:r>
            <a:r>
              <a:rPr lang="en-US" altLang="ko-KR" dirty="0" smtClean="0"/>
              <a:t>UV </a:t>
            </a:r>
            <a:r>
              <a:rPr lang="ko-KR" altLang="en-US" dirty="0" smtClean="0"/>
              <a:t>지점에 대해</a:t>
            </a:r>
            <a:r>
              <a:rPr lang="en-US" altLang="ko-KR" dirty="0" smtClean="0"/>
              <a:t> DELTA_X, DELTA_Y</a:t>
            </a:r>
            <a:r>
              <a:rPr lang="ko-KR" altLang="en-US" dirty="0" smtClean="0"/>
              <a:t>를 이용하여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여러 샘플을 채취하고 결과를 </a:t>
            </a:r>
            <a:r>
              <a:rPr lang="ko-KR" altLang="en-US" dirty="0" err="1" smtClean="0"/>
              <a:t>평균화하여</a:t>
            </a:r>
            <a:r>
              <a:rPr lang="ko-KR" altLang="en-US" dirty="0" smtClean="0"/>
              <a:t> 해당 </a:t>
            </a:r>
            <a:r>
              <a:rPr lang="ko-KR" altLang="en-US" dirty="0" err="1" smtClean="0"/>
              <a:t>텍셀의</a:t>
            </a:r>
            <a:r>
              <a:rPr lang="ko-KR" altLang="en-US" dirty="0" smtClean="0"/>
              <a:t> 그림자를 결정함으로써 가장자리를 부드럽게 만들어 줍니다</a:t>
            </a:r>
            <a:r>
              <a:rPr lang="en-US" altLang="ko-KR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422857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7084" y="1777411"/>
            <a:ext cx="17517260" cy="8203523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6383" y="2002193"/>
            <a:ext cx="2114895" cy="82919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73595" y="3086100"/>
            <a:ext cx="7010399" cy="1169551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VS_TEXTURED_OUTPUT </a:t>
            </a:r>
            <a:r>
              <a:rPr lang="en-US" altLang="ko-KR" sz="1000" dirty="0" err="1"/>
              <a:t>VSSpriteAnimation</a:t>
            </a:r>
            <a:r>
              <a:rPr lang="en-US" altLang="ko-KR" sz="1000" dirty="0"/>
              <a:t>(VS_TEXTURED_INPUT input)</a:t>
            </a:r>
          </a:p>
          <a:p>
            <a:r>
              <a:rPr lang="en-US" altLang="ko-KR" sz="1000" dirty="0" smtClean="0"/>
              <a:t>{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VS_TEXTURED_OUTPUT output;</a:t>
            </a:r>
            <a:endParaRPr lang="en-US" altLang="ko-KR" sz="1000" dirty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</a:t>
            </a:r>
            <a:r>
              <a:rPr lang="en-US" altLang="ko-KR" sz="1000" dirty="0" err="1" smtClean="0"/>
              <a:t>output.position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</a:t>
            </a:r>
            <a:r>
              <a:rPr lang="en-US" altLang="ko-KR" sz="1000" dirty="0" err="1"/>
              <a:t>mul</a:t>
            </a:r>
            <a:r>
              <a:rPr lang="en-US" altLang="ko-KR" sz="1000" dirty="0"/>
              <a:t>(</a:t>
            </a:r>
            <a:r>
              <a:rPr lang="en-US" altLang="ko-KR" sz="1000" dirty="0" err="1"/>
              <a:t>mul</a:t>
            </a:r>
            <a:r>
              <a:rPr lang="en-US" altLang="ko-KR" sz="1000" dirty="0"/>
              <a:t>(</a:t>
            </a:r>
            <a:r>
              <a:rPr lang="en-US" altLang="ko-KR" sz="1000" dirty="0" err="1"/>
              <a:t>mul</a:t>
            </a:r>
            <a:r>
              <a:rPr lang="en-US" altLang="ko-KR" sz="1000" dirty="0"/>
              <a:t>(float4(</a:t>
            </a:r>
            <a:r>
              <a:rPr lang="en-US" altLang="ko-KR" sz="1000" dirty="0" err="1"/>
              <a:t>input.position</a:t>
            </a:r>
            <a:r>
              <a:rPr lang="en-US" altLang="ko-KR" sz="1000" dirty="0"/>
              <a:t>, 1.0f), </a:t>
            </a:r>
            <a:r>
              <a:rPr lang="en-US" altLang="ko-KR" sz="1000" dirty="0" err="1"/>
              <a:t>gmtxWorld</a:t>
            </a:r>
            <a:r>
              <a:rPr lang="en-US" altLang="ko-KR" sz="1000" dirty="0"/>
              <a:t>), </a:t>
            </a:r>
            <a:r>
              <a:rPr lang="en-US" altLang="ko-KR" sz="1000" dirty="0" err="1"/>
              <a:t>gmtxView</a:t>
            </a:r>
            <a:r>
              <a:rPr lang="en-US" altLang="ko-KR" sz="1000" dirty="0"/>
              <a:t>), </a:t>
            </a:r>
            <a:r>
              <a:rPr lang="en-US" altLang="ko-KR" sz="1000" dirty="0" err="1"/>
              <a:t>gmtxProjection</a:t>
            </a:r>
            <a:r>
              <a:rPr lang="en-US" altLang="ko-KR" sz="1000" dirty="0" smtClean="0"/>
              <a:t>);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</a:t>
            </a:r>
            <a:r>
              <a:rPr lang="en-US" altLang="ko-KR" sz="1000" dirty="0" err="1" smtClean="0"/>
              <a:t>output.uv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</a:t>
            </a:r>
            <a:r>
              <a:rPr lang="en-US" altLang="ko-KR" sz="1000" dirty="0" err="1"/>
              <a:t>mul</a:t>
            </a:r>
            <a:r>
              <a:rPr lang="en-US" altLang="ko-KR" sz="1000" dirty="0"/>
              <a:t>(float3(</a:t>
            </a:r>
            <a:r>
              <a:rPr lang="en-US" altLang="ko-KR" sz="1000" dirty="0" err="1"/>
              <a:t>input.uv</a:t>
            </a:r>
            <a:r>
              <a:rPr lang="en-US" altLang="ko-KR" sz="1000" dirty="0"/>
              <a:t>, 1.0f), (float3x3)(</a:t>
            </a:r>
            <a:r>
              <a:rPr lang="en-US" altLang="ko-KR" sz="1000" dirty="0" err="1"/>
              <a:t>gspriteMaterial.gmtxTexture</a:t>
            </a:r>
            <a:r>
              <a:rPr lang="en-US" altLang="ko-KR" sz="1000" dirty="0"/>
              <a:t>)).</a:t>
            </a:r>
            <a:r>
              <a:rPr lang="en-US" altLang="ko-KR" sz="1000" dirty="0" err="1" smtClean="0"/>
              <a:t>xy</a:t>
            </a:r>
            <a:r>
              <a:rPr lang="en-US" altLang="ko-KR" sz="1000" dirty="0" smtClean="0"/>
              <a:t>;</a:t>
            </a:r>
            <a:endParaRPr lang="en-US" altLang="ko-KR" sz="1000" dirty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return(output</a:t>
            </a:r>
            <a:r>
              <a:rPr lang="en-US" altLang="ko-KR" sz="1000" dirty="0"/>
              <a:t>);</a:t>
            </a:r>
          </a:p>
          <a:p>
            <a:r>
              <a:rPr lang="en-US" altLang="ko-KR" sz="1000" dirty="0"/>
              <a:t>}</a:t>
            </a:r>
            <a:endParaRPr lang="ko-KR" altLang="en-US" sz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623001" y="3086100"/>
            <a:ext cx="7010399" cy="3970318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PS_DEPTH_OUTPUT </a:t>
            </a:r>
            <a:r>
              <a:rPr lang="en-US" altLang="ko-KR" sz="1050" dirty="0" err="1"/>
              <a:t>PSDepthWriteShader</a:t>
            </a:r>
            <a:r>
              <a:rPr lang="en-US" altLang="ko-KR" sz="1050" dirty="0"/>
              <a:t>(VS_LIGHTING_OUTPUT input)</a:t>
            </a:r>
          </a:p>
          <a:p>
            <a:r>
              <a:rPr lang="en-US" altLang="ko-KR" sz="1050" dirty="0" smtClean="0"/>
              <a:t>{</a:t>
            </a:r>
          </a:p>
          <a:p>
            <a:r>
              <a:rPr lang="en-US" altLang="ko-KR" sz="1050" dirty="0"/>
              <a:t> </a:t>
            </a:r>
            <a:r>
              <a:rPr lang="en-US" altLang="ko-KR" sz="1050" dirty="0" smtClean="0"/>
              <a:t>  PS_DEPTH_OUTPUT output;</a:t>
            </a:r>
            <a:endParaRPr lang="en-US" altLang="ko-KR" sz="1050" dirty="0"/>
          </a:p>
          <a:p>
            <a:r>
              <a:rPr lang="en-US" altLang="ko-KR" sz="1050" dirty="0"/>
              <a:t> </a:t>
            </a:r>
            <a:r>
              <a:rPr lang="en-US" altLang="ko-KR" sz="1050" dirty="0" smtClean="0"/>
              <a:t>  </a:t>
            </a:r>
            <a:r>
              <a:rPr lang="en-US" altLang="ko-KR" sz="1050" dirty="0" err="1" smtClean="0"/>
              <a:t>output.fzPosition</a:t>
            </a:r>
            <a:r>
              <a:rPr lang="en-US" altLang="ko-KR" sz="1050" dirty="0" smtClean="0"/>
              <a:t> </a:t>
            </a:r>
            <a:r>
              <a:rPr lang="en-US" altLang="ko-KR" sz="1050" dirty="0"/>
              <a:t>= </a:t>
            </a:r>
            <a:r>
              <a:rPr lang="en-US" altLang="ko-KR" sz="1050" dirty="0" err="1" smtClean="0"/>
              <a:t>input.position.z</a:t>
            </a:r>
            <a:r>
              <a:rPr lang="en-US" altLang="ko-KR" sz="1050" dirty="0" smtClean="0"/>
              <a:t>;</a:t>
            </a:r>
          </a:p>
          <a:p>
            <a:r>
              <a:rPr lang="en-US" altLang="ko-KR" sz="1050" dirty="0"/>
              <a:t> </a:t>
            </a:r>
            <a:r>
              <a:rPr lang="en-US" altLang="ko-KR" sz="1050" dirty="0" smtClean="0"/>
              <a:t>  </a:t>
            </a:r>
            <a:r>
              <a:rPr lang="en-US" altLang="ko-KR" sz="1050" dirty="0" err="1" smtClean="0"/>
              <a:t>output.fDepth</a:t>
            </a:r>
            <a:r>
              <a:rPr lang="en-US" altLang="ko-KR" sz="1050" dirty="0" smtClean="0"/>
              <a:t> </a:t>
            </a:r>
            <a:r>
              <a:rPr lang="en-US" altLang="ko-KR" sz="1050" dirty="0"/>
              <a:t>= </a:t>
            </a:r>
            <a:r>
              <a:rPr lang="en-US" altLang="ko-KR" sz="1050" dirty="0" err="1" smtClean="0"/>
              <a:t>input.position.z</a:t>
            </a:r>
            <a:r>
              <a:rPr lang="en-US" altLang="ko-KR" sz="1050" dirty="0" smtClean="0"/>
              <a:t>;</a:t>
            </a:r>
            <a:endParaRPr lang="en-US" altLang="ko-KR" sz="1050" dirty="0"/>
          </a:p>
          <a:p>
            <a:r>
              <a:rPr lang="en-US" altLang="ko-KR" sz="1050" dirty="0"/>
              <a:t> </a:t>
            </a:r>
            <a:r>
              <a:rPr lang="en-US" altLang="ko-KR" sz="1050" dirty="0" smtClean="0"/>
              <a:t>  return(output</a:t>
            </a:r>
            <a:r>
              <a:rPr lang="en-US" altLang="ko-KR" sz="1050" dirty="0"/>
              <a:t>);</a:t>
            </a:r>
          </a:p>
          <a:p>
            <a:r>
              <a:rPr lang="en-US" altLang="ko-KR" sz="1050" dirty="0"/>
              <a:t>}</a:t>
            </a:r>
          </a:p>
          <a:p>
            <a:endParaRPr lang="en-US" altLang="ko-KR" sz="1050" dirty="0"/>
          </a:p>
          <a:p>
            <a:r>
              <a:rPr lang="en-US" altLang="ko-KR" sz="1050" dirty="0"/>
              <a:t>float4 </a:t>
            </a:r>
            <a:r>
              <a:rPr lang="en-US" altLang="ko-KR" sz="1050" dirty="0" err="1"/>
              <a:t>PSShadowMapShadow</a:t>
            </a:r>
            <a:r>
              <a:rPr lang="en-US" altLang="ko-KR" sz="1050" dirty="0"/>
              <a:t>(VS_SHADOW_MAP_OUTPUT input) : SV_TARGET</a:t>
            </a:r>
          </a:p>
          <a:p>
            <a:r>
              <a:rPr lang="en-US" altLang="ko-KR" sz="1050" dirty="0"/>
              <a:t>{</a:t>
            </a:r>
          </a:p>
          <a:p>
            <a:r>
              <a:rPr lang="en-US" altLang="ko-KR" sz="1050" dirty="0" smtClean="0"/>
              <a:t>   float4 </a:t>
            </a:r>
            <a:r>
              <a:rPr lang="en-US" altLang="ko-KR" sz="1050" dirty="0" err="1"/>
              <a:t>cAlbedoColor</a:t>
            </a:r>
            <a:r>
              <a:rPr lang="en-US" altLang="ko-KR" sz="1050" dirty="0"/>
              <a:t> = float4(0.0f, 0.0f, 0.0f, 1.0f);</a:t>
            </a:r>
          </a:p>
          <a:p>
            <a:r>
              <a:rPr lang="en-US" altLang="ko-KR" sz="1050" dirty="0" smtClean="0"/>
              <a:t>   float4 </a:t>
            </a:r>
            <a:r>
              <a:rPr lang="en-US" altLang="ko-KR" sz="1050" dirty="0" err="1"/>
              <a:t>cNormalColor</a:t>
            </a:r>
            <a:r>
              <a:rPr lang="en-US" altLang="ko-KR" sz="1050" dirty="0"/>
              <a:t> = float4(0.0f, 0.0f, 0.0f, 1.0f);</a:t>
            </a:r>
          </a:p>
          <a:p>
            <a:r>
              <a:rPr lang="en-US" altLang="ko-KR" sz="1050" dirty="0" smtClean="0"/>
              <a:t>   If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gnTexturesMask</a:t>
            </a:r>
            <a:r>
              <a:rPr lang="en-US" altLang="ko-KR" sz="1050" dirty="0"/>
              <a:t> &amp; MATERIAL_ALBEDO_MAP) </a:t>
            </a:r>
            <a:r>
              <a:rPr lang="en-US" altLang="ko-KR" sz="1050" dirty="0" err="1"/>
              <a:t>cAlbedoColor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gtxtAlbedoTexture.Sample</a:t>
            </a:r>
            <a:r>
              <a:rPr lang="en-US" altLang="ko-KR" sz="1050" dirty="0"/>
              <a:t>(</a:t>
            </a:r>
            <a:r>
              <a:rPr lang="en-US" altLang="ko-KR" sz="1050" dirty="0" err="1"/>
              <a:t>gssWrap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input.uv</a:t>
            </a:r>
            <a:r>
              <a:rPr lang="en-US" altLang="ko-KR" sz="1050" dirty="0"/>
              <a:t>);</a:t>
            </a:r>
          </a:p>
          <a:p>
            <a:r>
              <a:rPr lang="en-US" altLang="ko-KR" sz="1050" dirty="0" smtClean="0"/>
              <a:t>      else </a:t>
            </a:r>
            <a:r>
              <a:rPr lang="en-US" altLang="ko-KR" sz="1050" dirty="0" err="1"/>
              <a:t>cAlbedoColor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gMaterial.m_cDiffuse</a:t>
            </a:r>
            <a:r>
              <a:rPr lang="en-US" altLang="ko-KR" sz="1050" dirty="0"/>
              <a:t>;</a:t>
            </a:r>
            <a:endParaRPr lang="ko-KR" altLang="en-US" sz="1050" dirty="0"/>
          </a:p>
          <a:p>
            <a:r>
              <a:rPr lang="en-US" altLang="ko-KR" sz="1050" dirty="0" smtClean="0"/>
              <a:t>   if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gnTexturesMask</a:t>
            </a:r>
            <a:r>
              <a:rPr lang="en-US" altLang="ko-KR" sz="1050" dirty="0"/>
              <a:t> &amp; MATERIAL_NORMAL_MAP) </a:t>
            </a:r>
            <a:r>
              <a:rPr lang="en-US" altLang="ko-KR" sz="1050" dirty="0" err="1"/>
              <a:t>cNormalColor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gtxtNormalTexture.Sample</a:t>
            </a:r>
            <a:r>
              <a:rPr lang="en-US" altLang="ko-KR" sz="1050" dirty="0"/>
              <a:t>(</a:t>
            </a:r>
            <a:r>
              <a:rPr lang="en-US" altLang="ko-KR" sz="1050" dirty="0" err="1"/>
              <a:t>gssWrap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input.uv</a:t>
            </a:r>
            <a:r>
              <a:rPr lang="en-US" altLang="ko-KR" sz="1050" dirty="0"/>
              <a:t>);</a:t>
            </a:r>
            <a:endParaRPr lang="ko-KR" altLang="en-US" sz="1050" dirty="0"/>
          </a:p>
          <a:p>
            <a:r>
              <a:rPr lang="en-US" altLang="ko-KR" sz="1050" dirty="0" smtClean="0"/>
              <a:t>   if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gnTexturesMask</a:t>
            </a:r>
            <a:r>
              <a:rPr lang="en-US" altLang="ko-KR" sz="1050" dirty="0"/>
              <a:t> &amp; </a:t>
            </a:r>
            <a:r>
              <a:rPr lang="en-US" altLang="ko-KR" sz="1050" dirty="0" smtClean="0"/>
              <a:t>MATERIAL_NORMAL_MAP)  {</a:t>
            </a:r>
            <a:endParaRPr lang="en-US" altLang="ko-KR" sz="1050" dirty="0"/>
          </a:p>
          <a:p>
            <a:r>
              <a:rPr lang="en-US" altLang="ko-KR" sz="1050" dirty="0"/>
              <a:t> </a:t>
            </a:r>
            <a:r>
              <a:rPr lang="en-US" altLang="ko-KR" sz="1050" dirty="0" smtClean="0"/>
              <a:t>     float3x3 </a:t>
            </a:r>
            <a:r>
              <a:rPr lang="en-US" altLang="ko-KR" sz="1050" dirty="0"/>
              <a:t>TBN = float3x3(normalize(</a:t>
            </a:r>
            <a:r>
              <a:rPr lang="en-US" altLang="ko-KR" sz="1050" dirty="0" err="1"/>
              <a:t>input.tangentW</a:t>
            </a:r>
            <a:r>
              <a:rPr lang="en-US" altLang="ko-KR" sz="1050" dirty="0"/>
              <a:t>), normalize(</a:t>
            </a:r>
            <a:r>
              <a:rPr lang="en-US" altLang="ko-KR" sz="1050" dirty="0" err="1"/>
              <a:t>input.bitangentW</a:t>
            </a:r>
            <a:r>
              <a:rPr lang="en-US" altLang="ko-KR" sz="1050" dirty="0"/>
              <a:t>), normalize(</a:t>
            </a:r>
            <a:r>
              <a:rPr lang="en-US" altLang="ko-KR" sz="1050" dirty="0" err="1"/>
              <a:t>input.normalW</a:t>
            </a:r>
            <a:r>
              <a:rPr lang="en-US" altLang="ko-KR" sz="1050" dirty="0" smtClean="0"/>
              <a:t>));</a:t>
            </a:r>
          </a:p>
          <a:p>
            <a:r>
              <a:rPr lang="en-US" altLang="ko-KR" sz="1050" dirty="0"/>
              <a:t> </a:t>
            </a:r>
            <a:r>
              <a:rPr lang="en-US" altLang="ko-KR" sz="1050" dirty="0" smtClean="0"/>
              <a:t>     float3 </a:t>
            </a:r>
            <a:r>
              <a:rPr lang="en-US" altLang="ko-KR" sz="1050" dirty="0" err="1"/>
              <a:t>vNormal</a:t>
            </a:r>
            <a:r>
              <a:rPr lang="en-US" altLang="ko-KR" sz="1050" dirty="0"/>
              <a:t> = normalize(</a:t>
            </a:r>
            <a:r>
              <a:rPr lang="en-US" altLang="ko-KR" sz="1050" dirty="0" err="1"/>
              <a:t>cNormalColor.rgb</a:t>
            </a:r>
            <a:r>
              <a:rPr lang="en-US" altLang="ko-KR" sz="1050" dirty="0"/>
              <a:t> * 2.0f - 1.0f); </a:t>
            </a:r>
            <a:endParaRPr lang="en-US" altLang="ko-KR" sz="1050" dirty="0" smtClean="0"/>
          </a:p>
          <a:p>
            <a:r>
              <a:rPr lang="en-US" altLang="ko-KR" sz="1050" dirty="0"/>
              <a:t> </a:t>
            </a:r>
            <a:r>
              <a:rPr lang="en-US" altLang="ko-KR" sz="1050" dirty="0" smtClean="0"/>
              <a:t>     </a:t>
            </a:r>
            <a:r>
              <a:rPr lang="en-US" altLang="ko-KR" sz="1050" dirty="0" err="1" smtClean="0"/>
              <a:t>input.normalW</a:t>
            </a:r>
            <a:r>
              <a:rPr lang="en-US" altLang="ko-KR" sz="1050" dirty="0" smtClean="0"/>
              <a:t> </a:t>
            </a:r>
            <a:r>
              <a:rPr lang="en-US" altLang="ko-KR" sz="1050" dirty="0"/>
              <a:t>= normalize(</a:t>
            </a:r>
            <a:r>
              <a:rPr lang="en-US" altLang="ko-KR" sz="1050" dirty="0" err="1"/>
              <a:t>mul</a:t>
            </a:r>
            <a:r>
              <a:rPr lang="en-US" altLang="ko-KR" sz="1050" dirty="0"/>
              <a:t>(</a:t>
            </a:r>
            <a:r>
              <a:rPr lang="en-US" altLang="ko-KR" sz="1050" dirty="0" err="1"/>
              <a:t>vNormal</a:t>
            </a:r>
            <a:r>
              <a:rPr lang="en-US" altLang="ko-KR" sz="1050" dirty="0"/>
              <a:t>, TBN));</a:t>
            </a:r>
          </a:p>
          <a:p>
            <a:r>
              <a:rPr lang="en-US" altLang="ko-KR" sz="1050" dirty="0" smtClean="0"/>
              <a:t>   }</a:t>
            </a:r>
            <a:endParaRPr lang="ko-KR" altLang="en-US" sz="1050" dirty="0"/>
          </a:p>
          <a:p>
            <a:r>
              <a:rPr lang="en-US" altLang="ko-KR" sz="1050" dirty="0" smtClean="0"/>
              <a:t>   float4 Illumination </a:t>
            </a:r>
            <a:r>
              <a:rPr lang="en-US" altLang="ko-KR" sz="1050" dirty="0"/>
              <a:t>= Lighting(</a:t>
            </a:r>
            <a:r>
              <a:rPr lang="en-US" altLang="ko-KR" sz="1050" dirty="0" err="1"/>
              <a:t>input.positionW</a:t>
            </a:r>
            <a:r>
              <a:rPr lang="en-US" altLang="ko-KR" sz="1050" dirty="0"/>
              <a:t>, normalize(</a:t>
            </a:r>
            <a:r>
              <a:rPr lang="en-US" altLang="ko-KR" sz="1050" dirty="0" err="1"/>
              <a:t>input.normalW</a:t>
            </a:r>
            <a:r>
              <a:rPr lang="en-US" altLang="ko-KR" sz="1050" dirty="0"/>
              <a:t>), true, </a:t>
            </a:r>
            <a:r>
              <a:rPr lang="en-US" altLang="ko-KR" sz="1050" dirty="0" err="1"/>
              <a:t>input.uvs</a:t>
            </a:r>
            <a:r>
              <a:rPr lang="en-US" altLang="ko-KR" sz="1050" dirty="0"/>
              <a:t>);</a:t>
            </a:r>
          </a:p>
          <a:p>
            <a:r>
              <a:rPr lang="en-US" altLang="ko-KR" sz="1050" dirty="0" smtClean="0"/>
              <a:t>   float4 </a:t>
            </a:r>
            <a:r>
              <a:rPr lang="en-US" altLang="ko-KR" sz="1050" dirty="0" err="1"/>
              <a:t>cColor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cAlbedoColor</a:t>
            </a:r>
            <a:r>
              <a:rPr lang="en-US" altLang="ko-KR" sz="1050" dirty="0"/>
              <a:t>;</a:t>
            </a:r>
          </a:p>
          <a:p>
            <a:r>
              <a:rPr lang="en-US" altLang="ko-KR" sz="1050" dirty="0" smtClean="0"/>
              <a:t>   return </a:t>
            </a:r>
            <a:r>
              <a:rPr lang="en-US" altLang="ko-KR" sz="1050" dirty="0"/>
              <a:t>(</a:t>
            </a:r>
            <a:r>
              <a:rPr lang="en-US" altLang="ko-KR" sz="1050" dirty="0" smtClean="0"/>
              <a:t>lerp(Illumination,cColor,0.6</a:t>
            </a:r>
            <a:r>
              <a:rPr lang="en-US" altLang="ko-KR" sz="1050" dirty="0"/>
              <a:t>));</a:t>
            </a:r>
            <a:endParaRPr lang="ko-KR" altLang="en-US" sz="1050" dirty="0"/>
          </a:p>
          <a:p>
            <a:r>
              <a:rPr lang="en-US" altLang="ko-KR" sz="1050" dirty="0"/>
              <a:t>}</a:t>
            </a:r>
            <a:endParaRPr lang="ko-KR" altLang="en-US" sz="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87996" y="2705602"/>
            <a:ext cx="3581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SpriteAnimation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1301014" y="2716768"/>
            <a:ext cx="4091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(</a:t>
            </a:r>
            <a:r>
              <a:rPr lang="en-US" altLang="ko-KR" dirty="0" err="1" smtClean="0"/>
              <a:t>PixelShader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ShadowMap</a:t>
            </a:r>
            <a:r>
              <a:rPr lang="en-US" altLang="ko-KR" dirty="0" smtClean="0"/>
              <a:t> </a:t>
            </a:r>
            <a:r>
              <a:rPr lang="en-US" altLang="ko-KR" dirty="0"/>
              <a:t>/ </a:t>
            </a:r>
            <a:r>
              <a:rPr lang="en-US" altLang="ko-KR" dirty="0" err="1"/>
              <a:t>DepthWrite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676400" y="6391726"/>
            <a:ext cx="7321014" cy="193899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VS_SKYBOX_CUBEMAP_OUTPUT </a:t>
            </a:r>
            <a:r>
              <a:rPr lang="en-US" altLang="ko-KR" sz="1000" dirty="0" err="1"/>
              <a:t>VSSkyBox</a:t>
            </a:r>
            <a:r>
              <a:rPr lang="en-US" altLang="ko-KR" sz="1000" dirty="0"/>
              <a:t>(VS_SKYBOX_CUBEMAP_INPUT input)</a:t>
            </a:r>
          </a:p>
          <a:p>
            <a:r>
              <a:rPr lang="en-US" altLang="ko-KR" sz="1000" dirty="0" smtClean="0"/>
              <a:t>{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VS_SKYBOX_CUBEMAP_OUTPUT output;</a:t>
            </a:r>
            <a:endParaRPr lang="en-US" altLang="ko-KR" sz="1000" dirty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</a:t>
            </a:r>
            <a:r>
              <a:rPr lang="en-US" altLang="ko-KR" sz="1000" dirty="0" err="1" smtClean="0"/>
              <a:t>output.position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</a:t>
            </a:r>
            <a:r>
              <a:rPr lang="en-US" altLang="ko-KR" sz="1000" dirty="0" err="1"/>
              <a:t>mul</a:t>
            </a:r>
            <a:r>
              <a:rPr lang="en-US" altLang="ko-KR" sz="1000" dirty="0"/>
              <a:t>(</a:t>
            </a:r>
            <a:r>
              <a:rPr lang="en-US" altLang="ko-KR" sz="1000" dirty="0" err="1"/>
              <a:t>mul</a:t>
            </a:r>
            <a:r>
              <a:rPr lang="en-US" altLang="ko-KR" sz="1000" dirty="0"/>
              <a:t>(</a:t>
            </a:r>
            <a:r>
              <a:rPr lang="en-US" altLang="ko-KR" sz="1000" dirty="0" err="1"/>
              <a:t>mul</a:t>
            </a:r>
            <a:r>
              <a:rPr lang="en-US" altLang="ko-KR" sz="1000" dirty="0"/>
              <a:t>(float4(</a:t>
            </a:r>
            <a:r>
              <a:rPr lang="en-US" altLang="ko-KR" sz="1000" dirty="0" err="1"/>
              <a:t>input.position</a:t>
            </a:r>
            <a:r>
              <a:rPr lang="en-US" altLang="ko-KR" sz="1000" dirty="0"/>
              <a:t>, 1.0f), </a:t>
            </a:r>
            <a:r>
              <a:rPr lang="en-US" altLang="ko-KR" sz="1000" dirty="0" err="1"/>
              <a:t>gmtxGameObject</a:t>
            </a:r>
            <a:r>
              <a:rPr lang="en-US" altLang="ko-KR" sz="1000" dirty="0"/>
              <a:t>), </a:t>
            </a:r>
            <a:r>
              <a:rPr lang="en-US" altLang="ko-KR" sz="1000" dirty="0" err="1"/>
              <a:t>gmtxView</a:t>
            </a:r>
            <a:r>
              <a:rPr lang="en-US" altLang="ko-KR" sz="1000" dirty="0"/>
              <a:t>), </a:t>
            </a:r>
            <a:r>
              <a:rPr lang="en-US" altLang="ko-KR" sz="1000" dirty="0" err="1"/>
              <a:t>gmtxProjection</a:t>
            </a:r>
            <a:r>
              <a:rPr lang="en-US" altLang="ko-KR" sz="1000" dirty="0" smtClean="0"/>
              <a:t>);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</a:t>
            </a:r>
            <a:r>
              <a:rPr lang="en-US" altLang="ko-KR" sz="1000" dirty="0" err="1" smtClean="0"/>
              <a:t>output.positionL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</a:t>
            </a:r>
            <a:r>
              <a:rPr lang="en-US" altLang="ko-KR" sz="1000" dirty="0" err="1" smtClean="0"/>
              <a:t>input.position</a:t>
            </a:r>
            <a:r>
              <a:rPr lang="en-US" altLang="ko-KR" sz="1000" dirty="0" smtClean="0"/>
              <a:t>;</a:t>
            </a:r>
            <a:endParaRPr lang="en-US" altLang="ko-KR" sz="1000" dirty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return(output</a:t>
            </a:r>
            <a:r>
              <a:rPr lang="en-US" altLang="ko-KR" sz="1000" dirty="0"/>
              <a:t>);</a:t>
            </a:r>
          </a:p>
          <a:p>
            <a:r>
              <a:rPr lang="en-US" altLang="ko-KR" sz="1000" dirty="0"/>
              <a:t>}</a:t>
            </a:r>
          </a:p>
          <a:p>
            <a:r>
              <a:rPr lang="en-US" altLang="ko-KR" sz="1000" dirty="0"/>
              <a:t>float4 </a:t>
            </a:r>
            <a:r>
              <a:rPr lang="en-US" altLang="ko-KR" sz="1000" dirty="0" err="1"/>
              <a:t>PSSkyBox</a:t>
            </a:r>
            <a:r>
              <a:rPr lang="en-US" altLang="ko-KR" sz="1000" dirty="0"/>
              <a:t>(VS_SKYBOX_CUBEMAP_OUTPUT input) : SV_TARGET</a:t>
            </a:r>
          </a:p>
          <a:p>
            <a:r>
              <a:rPr lang="en-US" altLang="ko-KR" sz="1000" dirty="0" smtClean="0"/>
              <a:t>{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float4 </a:t>
            </a:r>
            <a:r>
              <a:rPr lang="en-US" altLang="ko-KR" sz="1000" dirty="0" err="1"/>
              <a:t>cColor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gtxtSkyCubeTexture.Sample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gssClamp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input.positionL</a:t>
            </a:r>
            <a:r>
              <a:rPr lang="en-US" altLang="ko-KR" sz="1000" dirty="0" smtClean="0"/>
              <a:t>);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return(</a:t>
            </a:r>
            <a:r>
              <a:rPr lang="en-US" altLang="ko-KR" sz="1000" dirty="0" err="1" smtClean="0"/>
              <a:t>cColor</a:t>
            </a:r>
            <a:r>
              <a:rPr lang="en-US" altLang="ko-KR" sz="1000" dirty="0"/>
              <a:t>);</a:t>
            </a:r>
          </a:p>
          <a:p>
            <a:r>
              <a:rPr lang="en-US" altLang="ko-KR" sz="1000" dirty="0"/>
              <a:t>}</a:t>
            </a:r>
            <a:endParaRPr lang="ko-KR" altLang="en-US" sz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04723" y="6022395"/>
            <a:ext cx="3581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SkyBox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773595" y="5189462"/>
            <a:ext cx="70190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정점을 </a:t>
            </a:r>
            <a:r>
              <a:rPr lang="en-US" altLang="ko-KR" sz="1200" dirty="0" smtClean="0"/>
              <a:t>3</a:t>
            </a:r>
            <a:r>
              <a:rPr lang="ko-KR" altLang="en-US" sz="1200" dirty="0" smtClean="0"/>
              <a:t>가지 행렬변환하고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정점의  </a:t>
            </a:r>
            <a:r>
              <a:rPr lang="en-US" altLang="ko-KR" sz="1200" dirty="0" err="1" smtClean="0"/>
              <a:t>uv</a:t>
            </a:r>
            <a:r>
              <a:rPr lang="ko-KR" altLang="en-US" sz="1200" dirty="0" smtClean="0"/>
              <a:t>를 변환하여 반환합니다</a:t>
            </a:r>
            <a:r>
              <a:rPr lang="en-US" altLang="ko-KR" sz="1200" dirty="0" smtClean="0"/>
              <a:t>. </a:t>
            </a:r>
          </a:p>
          <a:p>
            <a:r>
              <a:rPr lang="ko-KR" altLang="en-US" sz="1200" dirty="0" err="1" smtClean="0"/>
              <a:t>텍스쳐</a:t>
            </a:r>
            <a:r>
              <a:rPr lang="ko-KR" altLang="en-US" sz="1200" dirty="0" smtClean="0"/>
              <a:t> 행렬 </a:t>
            </a:r>
            <a:r>
              <a:rPr lang="en-US" altLang="ko-KR" sz="1200" dirty="0" smtClean="0"/>
              <a:t>3x3 </a:t>
            </a:r>
            <a:r>
              <a:rPr lang="ko-KR" altLang="en-US" sz="1200" dirty="0" smtClean="0"/>
              <a:t>값을 시간에 따라 일정한 크기만큼 </a:t>
            </a:r>
            <a:r>
              <a:rPr lang="ko-KR" altLang="en-US" sz="1200" dirty="0" err="1" smtClean="0"/>
              <a:t>다음위치를</a:t>
            </a:r>
            <a:r>
              <a:rPr lang="ko-KR" altLang="en-US" sz="1200" dirty="0" smtClean="0"/>
              <a:t> 렌더링하며 애니메이션을 진행합니다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1773595" y="4288768"/>
            <a:ext cx="7010399" cy="830997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void Texture::</a:t>
            </a:r>
            <a:r>
              <a:rPr lang="en-US" altLang="ko-KR" sz="600" dirty="0" err="1"/>
              <a:t>AnimateRowColumn</a:t>
            </a:r>
            <a:r>
              <a:rPr lang="en-US" altLang="ko-KR" sz="600" dirty="0"/>
              <a:t>(float </a:t>
            </a:r>
            <a:r>
              <a:rPr lang="en-US" altLang="ko-KR" sz="600" dirty="0" err="1"/>
              <a:t>fTime</a:t>
            </a:r>
            <a:r>
              <a:rPr lang="en-US" altLang="ko-KR" sz="600" dirty="0" smtClean="0"/>
              <a:t>) {</a:t>
            </a:r>
            <a:endParaRPr lang="en-US" altLang="ko-KR" sz="600" dirty="0"/>
          </a:p>
          <a:p>
            <a:r>
              <a:rPr lang="en-US" altLang="ko-KR" sz="600" dirty="0" smtClean="0"/>
              <a:t>   m_xmf4x4Texture </a:t>
            </a:r>
            <a:r>
              <a:rPr lang="en-US" altLang="ko-KR" sz="600" dirty="0"/>
              <a:t>= Matrix4x4::Identity();</a:t>
            </a:r>
          </a:p>
          <a:p>
            <a:r>
              <a:rPr lang="en-US" altLang="ko-KR" sz="600" dirty="0" smtClean="0"/>
              <a:t>   m_xmf4x4Texture</a:t>
            </a:r>
            <a:r>
              <a:rPr lang="en-US" altLang="ko-KR" sz="600" dirty="0"/>
              <a:t>._11 = 1.0f / float(</a:t>
            </a:r>
            <a:r>
              <a:rPr lang="en-US" altLang="ko-KR" sz="600" dirty="0" err="1"/>
              <a:t>m_nRows</a:t>
            </a:r>
            <a:r>
              <a:rPr lang="en-US" altLang="ko-KR" sz="600" dirty="0" smtClean="0"/>
              <a:t>);  m_xmf4x4Texture</a:t>
            </a:r>
            <a:r>
              <a:rPr lang="en-US" altLang="ko-KR" sz="600" dirty="0"/>
              <a:t>._22 = 1.0f / float(</a:t>
            </a:r>
            <a:r>
              <a:rPr lang="en-US" altLang="ko-KR" sz="600" dirty="0" err="1"/>
              <a:t>m_nCols</a:t>
            </a:r>
            <a:r>
              <a:rPr lang="en-US" altLang="ko-KR" sz="600" dirty="0" smtClean="0"/>
              <a:t>);  m_xmf4x4Texture</a:t>
            </a:r>
            <a:r>
              <a:rPr lang="en-US" altLang="ko-KR" sz="600" dirty="0"/>
              <a:t>._31 = float(</a:t>
            </a:r>
            <a:r>
              <a:rPr lang="en-US" altLang="ko-KR" sz="600" dirty="0" err="1"/>
              <a:t>m_nRow</a:t>
            </a:r>
            <a:r>
              <a:rPr lang="en-US" altLang="ko-KR" sz="600" dirty="0"/>
              <a:t>) / float(</a:t>
            </a:r>
            <a:r>
              <a:rPr lang="en-US" altLang="ko-KR" sz="600" dirty="0" err="1"/>
              <a:t>m_nRows</a:t>
            </a:r>
            <a:r>
              <a:rPr lang="en-US" altLang="ko-KR" sz="600" dirty="0" smtClean="0"/>
              <a:t>);  m_xmf4x4Texture</a:t>
            </a:r>
            <a:r>
              <a:rPr lang="en-US" altLang="ko-KR" sz="600" dirty="0"/>
              <a:t>._32 = float(</a:t>
            </a:r>
            <a:r>
              <a:rPr lang="en-US" altLang="ko-KR" sz="600" dirty="0" err="1"/>
              <a:t>m_nCol</a:t>
            </a:r>
            <a:r>
              <a:rPr lang="en-US" altLang="ko-KR" sz="600" dirty="0"/>
              <a:t>) / float(</a:t>
            </a:r>
            <a:r>
              <a:rPr lang="en-US" altLang="ko-KR" sz="600" dirty="0" err="1"/>
              <a:t>m_nCols</a:t>
            </a:r>
            <a:r>
              <a:rPr lang="en-US" altLang="ko-KR" sz="600" dirty="0"/>
              <a:t>);</a:t>
            </a:r>
          </a:p>
          <a:p>
            <a:r>
              <a:rPr lang="en-US" altLang="ko-KR" sz="600" dirty="0" smtClean="0"/>
              <a:t>  if </a:t>
            </a:r>
            <a:r>
              <a:rPr lang="en-US" altLang="ko-KR" sz="600" dirty="0"/>
              <a:t>(</a:t>
            </a:r>
            <a:r>
              <a:rPr lang="en-US" altLang="ko-KR" sz="600" dirty="0" err="1"/>
              <a:t>fTime</a:t>
            </a:r>
            <a:r>
              <a:rPr lang="en-US" altLang="ko-KR" sz="600" dirty="0"/>
              <a:t> == 0.0f</a:t>
            </a:r>
            <a:r>
              <a:rPr lang="en-US" altLang="ko-KR" sz="600" dirty="0" smtClean="0"/>
              <a:t>) {</a:t>
            </a:r>
            <a:endParaRPr lang="en-US" altLang="ko-KR" sz="600" dirty="0"/>
          </a:p>
          <a:p>
            <a:r>
              <a:rPr lang="en-US" altLang="ko-KR" sz="600" dirty="0" smtClean="0"/>
              <a:t>    if </a:t>
            </a:r>
            <a:r>
              <a:rPr lang="en-US" altLang="ko-KR" sz="600" dirty="0"/>
              <a:t>(++</a:t>
            </a:r>
            <a:r>
              <a:rPr lang="en-US" altLang="ko-KR" sz="600" dirty="0" err="1"/>
              <a:t>m_nCol</a:t>
            </a:r>
            <a:r>
              <a:rPr lang="en-US" altLang="ko-KR" sz="600" dirty="0"/>
              <a:t> == </a:t>
            </a:r>
            <a:r>
              <a:rPr lang="en-US" altLang="ko-KR" sz="600" dirty="0" err="1"/>
              <a:t>m_nCols</a:t>
            </a:r>
            <a:r>
              <a:rPr lang="en-US" altLang="ko-KR" sz="600" dirty="0"/>
              <a:t>) { </a:t>
            </a:r>
            <a:r>
              <a:rPr lang="en-US" altLang="ko-KR" sz="600" dirty="0" err="1"/>
              <a:t>m_nRow</a:t>
            </a:r>
            <a:r>
              <a:rPr lang="en-US" altLang="ko-KR" sz="600" dirty="0"/>
              <a:t>++; </a:t>
            </a:r>
            <a:r>
              <a:rPr lang="en-US" altLang="ko-KR" sz="600" dirty="0" err="1"/>
              <a:t>m_nCol</a:t>
            </a:r>
            <a:r>
              <a:rPr lang="en-US" altLang="ko-KR" sz="600" dirty="0"/>
              <a:t> = 0; }</a:t>
            </a:r>
          </a:p>
          <a:p>
            <a:r>
              <a:rPr lang="en-US" altLang="ko-KR" sz="600" dirty="0" smtClean="0"/>
              <a:t>    if </a:t>
            </a:r>
            <a:r>
              <a:rPr lang="en-US" altLang="ko-KR" sz="600" dirty="0"/>
              <a:t>(</a:t>
            </a:r>
            <a:r>
              <a:rPr lang="en-US" altLang="ko-KR" sz="600" dirty="0" err="1"/>
              <a:t>m_nRow</a:t>
            </a:r>
            <a:r>
              <a:rPr lang="en-US" altLang="ko-KR" sz="600" dirty="0"/>
              <a:t> == </a:t>
            </a:r>
            <a:r>
              <a:rPr lang="en-US" altLang="ko-KR" sz="600" dirty="0" err="1"/>
              <a:t>m_nRows</a:t>
            </a:r>
            <a:r>
              <a:rPr lang="en-US" altLang="ko-KR" sz="600" dirty="0"/>
              <a:t>) </a:t>
            </a:r>
            <a:r>
              <a:rPr lang="en-US" altLang="ko-KR" sz="600" dirty="0" err="1"/>
              <a:t>m_nRow</a:t>
            </a:r>
            <a:r>
              <a:rPr lang="en-US" altLang="ko-KR" sz="600" dirty="0"/>
              <a:t> = 0;</a:t>
            </a:r>
          </a:p>
          <a:p>
            <a:r>
              <a:rPr lang="en-US" altLang="ko-KR" sz="600" dirty="0" smtClean="0"/>
              <a:t>    }</a:t>
            </a:r>
            <a:endParaRPr lang="en-US" altLang="ko-KR" sz="600" dirty="0"/>
          </a:p>
          <a:p>
            <a:r>
              <a:rPr lang="en-US" altLang="ko-KR" sz="600" dirty="0"/>
              <a:t>}</a:t>
            </a:r>
            <a:endParaRPr lang="ko-KR" altLang="en-US" sz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598212" y="7161167"/>
            <a:ext cx="7019089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그림자 </a:t>
            </a:r>
            <a:r>
              <a:rPr lang="ko-KR" altLang="en-US" sz="1400" dirty="0" err="1" smtClean="0"/>
              <a:t>맵에</a:t>
            </a:r>
            <a:r>
              <a:rPr lang="ko-KR" altLang="en-US" sz="1400" dirty="0" smtClean="0"/>
              <a:t> 대한 </a:t>
            </a:r>
            <a:r>
              <a:rPr lang="en-US" altLang="ko-KR" sz="1400" dirty="0" smtClean="0"/>
              <a:t>HLSL </a:t>
            </a:r>
            <a:r>
              <a:rPr lang="ko-KR" altLang="en-US" sz="1400" dirty="0" smtClean="0"/>
              <a:t>코드입니다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Albedo 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Normal Map</a:t>
            </a:r>
            <a:r>
              <a:rPr lang="ko-KR" altLang="en-US" sz="1400" dirty="0" smtClean="0"/>
              <a:t>을 합치게 되면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색상의 밝기가 구분되기에 입체적인 느낌을 표현하게 됩니다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해당 객체의 재질의 </a:t>
            </a:r>
            <a:r>
              <a:rPr lang="en-US" altLang="ko-KR" sz="1400" dirty="0" smtClean="0"/>
              <a:t>Normal </a:t>
            </a:r>
            <a:r>
              <a:rPr lang="ko-KR" altLang="en-US" sz="1400" dirty="0" smtClean="0"/>
              <a:t>값을 </a:t>
            </a:r>
            <a:r>
              <a:rPr lang="en-US" altLang="ko-KR" sz="1400" dirty="0" smtClean="0"/>
              <a:t>TBN </a:t>
            </a:r>
            <a:r>
              <a:rPr lang="ko-KR" altLang="en-US" sz="1400" dirty="0" smtClean="0"/>
              <a:t>연산하여 </a:t>
            </a:r>
            <a:r>
              <a:rPr lang="en-US" altLang="ko-KR" sz="1400" dirty="0" smtClean="0"/>
              <a:t>Lighting </a:t>
            </a:r>
            <a:r>
              <a:rPr lang="ko-KR" altLang="en-US" sz="1400" dirty="0" smtClean="0"/>
              <a:t>함수의 </a:t>
            </a:r>
            <a:r>
              <a:rPr lang="en-US" altLang="ko-KR" sz="1400" dirty="0" smtClean="0"/>
              <a:t>Normal </a:t>
            </a:r>
            <a:r>
              <a:rPr lang="ko-KR" altLang="en-US" sz="1400" dirty="0" smtClean="0"/>
              <a:t>인자에 적용합니다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최종 색상은 </a:t>
            </a:r>
            <a:r>
              <a:rPr lang="en-US" altLang="ko-KR" sz="1400" dirty="0" smtClean="0"/>
              <a:t>Albedo </a:t>
            </a:r>
            <a:r>
              <a:rPr lang="ko-KR" altLang="en-US" sz="1400" dirty="0" smtClean="0"/>
              <a:t>정보를 가진 색상과 조명의 값을 보간 하여 최종 색상을 반환합니다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75529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422857" cy="10544762"/>
            <a:chOff x="-45714" y="-121905"/>
            <a:chExt cx="18422857" cy="106348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21905"/>
              <a:ext cx="18422857" cy="1063484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4227" y="1503144"/>
            <a:ext cx="17517260" cy="8203523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7336" y="1968545"/>
            <a:ext cx="2984190" cy="8476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72381" y="5587048"/>
            <a:ext cx="7436190" cy="35714"/>
            <a:chOff x="3672381" y="5587048"/>
            <a:chExt cx="7436190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3672381" y="5587048"/>
              <a:ext cx="7436190" cy="35714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8264827" y="3903760"/>
            <a:ext cx="8610600" cy="3785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Void </a:t>
            </a:r>
            <a:r>
              <a:rPr lang="en-US" altLang="ko-KR" sz="1200" dirty="0" err="1"/>
              <a:t>GameObjectMgr</a:t>
            </a:r>
            <a:r>
              <a:rPr lang="en-US" altLang="ko-KR" sz="1200" dirty="0"/>
              <a:t>::</a:t>
            </a:r>
            <a:r>
              <a:rPr lang="en-US" altLang="ko-KR" sz="1200" dirty="0" err="1"/>
              <a:t>ShdowRender</a:t>
            </a:r>
            <a:r>
              <a:rPr lang="en-US" altLang="ko-KR" sz="1200" dirty="0"/>
              <a:t>(ID3D12GraphicsCommandList* pd3dCommandList, </a:t>
            </a:r>
            <a:r>
              <a:rPr lang="en-US" altLang="ko-KR" sz="1200" dirty="0" err="1"/>
              <a:t>CCamera</a:t>
            </a:r>
            <a:r>
              <a:rPr lang="en-US" altLang="ko-KR" sz="1200" dirty="0"/>
              <a:t> * </a:t>
            </a:r>
            <a:r>
              <a:rPr lang="en-US" altLang="ko-KR" sz="1200" dirty="0" err="1"/>
              <a:t>pCamera</a:t>
            </a:r>
            <a:r>
              <a:rPr lang="en-US" altLang="ko-KR" sz="1200" dirty="0"/>
              <a:t>, bool </a:t>
            </a:r>
            <a:r>
              <a:rPr lang="en-US" altLang="ko-KR" sz="1200" dirty="0" err="1"/>
              <a:t>bPreRender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ShaderMgr</a:t>
            </a:r>
            <a:r>
              <a:rPr lang="en-US" altLang="ko-KR" sz="1200" dirty="0"/>
              <a:t>* </a:t>
            </a:r>
            <a:r>
              <a:rPr lang="en-US" altLang="ko-KR" sz="1200" dirty="0" err="1"/>
              <a:t>pShader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{</a:t>
            </a:r>
          </a:p>
          <a:p>
            <a:r>
              <a:rPr lang="en-US" altLang="ko-KR" sz="1200" dirty="0"/>
              <a:t>    …</a:t>
            </a:r>
          </a:p>
          <a:p>
            <a:r>
              <a:rPr lang="en-US" altLang="ko-KR" sz="1200" dirty="0"/>
              <a:t>     if(</a:t>
            </a:r>
            <a:r>
              <a:rPr lang="en-US" altLang="ko-KR" sz="1200" dirty="0" err="1"/>
              <a:t>m_pMesh</a:t>
            </a:r>
            <a:r>
              <a:rPr lang="en-US" altLang="ko-KR" sz="1200" dirty="0"/>
              <a:t>) {</a:t>
            </a:r>
          </a:p>
          <a:p>
            <a:r>
              <a:rPr lang="en-US" altLang="ko-KR" sz="1200" dirty="0"/>
              <a:t>      	if(</a:t>
            </a:r>
            <a:r>
              <a:rPr lang="en-US" altLang="ko-KR" sz="1200" dirty="0" err="1"/>
              <a:t>m_nMaterials</a:t>
            </a:r>
            <a:r>
              <a:rPr lang="en-US" altLang="ko-KR" sz="1200" dirty="0"/>
              <a:t>&gt;0) { </a:t>
            </a:r>
          </a:p>
          <a:p>
            <a:r>
              <a:rPr lang="en-US" altLang="ko-KR" sz="1200" dirty="0"/>
              <a:t>		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=0;i&lt;</a:t>
            </a:r>
            <a:r>
              <a:rPr lang="en-US" altLang="ko-KR" sz="1200" dirty="0" err="1"/>
              <a:t>m_nMaterials;i</a:t>
            </a:r>
            <a:r>
              <a:rPr lang="en-US" altLang="ko-KR" sz="1200" dirty="0"/>
              <a:t>++) {</a:t>
            </a:r>
          </a:p>
          <a:p>
            <a:r>
              <a:rPr lang="en-US" altLang="ko-KR" sz="1200" dirty="0"/>
              <a:t>		if(</a:t>
            </a:r>
            <a:r>
              <a:rPr lang="en-US" altLang="ko-KR" sz="1200" dirty="0" err="1"/>
              <a:t>m_ppMaterials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]) {</a:t>
            </a:r>
          </a:p>
          <a:p>
            <a:r>
              <a:rPr lang="en-US" altLang="ko-KR" sz="1200" dirty="0"/>
              <a:t>		        if(</a:t>
            </a:r>
            <a:r>
              <a:rPr lang="en-US" altLang="ko-KR" sz="1200" dirty="0" err="1"/>
              <a:t>m_ppMaterials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]-&gt;</a:t>
            </a:r>
            <a:r>
              <a:rPr lang="en-US" altLang="ko-KR" sz="1200" dirty="0" err="1"/>
              <a:t>m_pShader</a:t>
            </a:r>
            <a:r>
              <a:rPr lang="en-US" altLang="ko-KR" sz="1200" dirty="0"/>
              <a:t>) {</a:t>
            </a:r>
          </a:p>
          <a:p>
            <a:r>
              <a:rPr lang="en-US" altLang="ko-KR" sz="1200" dirty="0"/>
              <a:t>			</a:t>
            </a:r>
            <a:r>
              <a:rPr lang="en-US" altLang="ko-KR" sz="1200" dirty="0" err="1"/>
              <a:t>m_ppMaterials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]-&gt;</a:t>
            </a:r>
            <a:r>
              <a:rPr lang="en-US" altLang="ko-KR" sz="1200" dirty="0" err="1"/>
              <a:t>m_pShader</a:t>
            </a:r>
            <a:r>
              <a:rPr lang="en-US" altLang="ko-KR" sz="1200" dirty="0"/>
              <a:t>-&gt;Render(pd3dCommandList,</a:t>
            </a:r>
          </a:p>
          <a:p>
            <a:r>
              <a:rPr lang="en-US" altLang="ko-KR" sz="1200" dirty="0"/>
              <a:t>			pCamera,0,false);</a:t>
            </a:r>
          </a:p>
          <a:p>
            <a:r>
              <a:rPr lang="en-US" altLang="ko-KR" sz="1200" dirty="0"/>
              <a:t>			</a:t>
            </a:r>
            <a:r>
              <a:rPr lang="en-US" altLang="ko-KR" sz="1200" dirty="0" err="1"/>
              <a:t>pShader</a:t>
            </a:r>
            <a:r>
              <a:rPr lang="en-US" altLang="ko-KR" sz="1200" dirty="0"/>
              <a:t>-&gt;</a:t>
            </a:r>
            <a:r>
              <a:rPr lang="en-US" altLang="ko-KR" sz="1200" dirty="0" err="1"/>
              <a:t>SetPipelineState</a:t>
            </a:r>
            <a:r>
              <a:rPr lang="en-US" altLang="ko-KR" sz="1200" dirty="0"/>
              <a:t>(pd3dCommandList,0);</a:t>
            </a:r>
          </a:p>
          <a:p>
            <a:r>
              <a:rPr lang="en-US" altLang="ko-KR" sz="1200" dirty="0"/>
              <a:t>			…</a:t>
            </a:r>
          </a:p>
          <a:p>
            <a:r>
              <a:rPr lang="en-US" altLang="ko-KR" sz="1200" dirty="0"/>
              <a:t>			}</a:t>
            </a:r>
          </a:p>
          <a:p>
            <a:r>
              <a:rPr lang="en-US" altLang="ko-KR" sz="1200" dirty="0"/>
              <a:t>			…</a:t>
            </a:r>
          </a:p>
          <a:p>
            <a:r>
              <a:rPr lang="en-US" altLang="ko-KR" sz="1200" dirty="0"/>
              <a:t>		            }</a:t>
            </a:r>
          </a:p>
          <a:p>
            <a:r>
              <a:rPr lang="en-US" altLang="ko-KR" sz="1200" dirty="0"/>
              <a:t>			…</a:t>
            </a:r>
          </a:p>
          <a:p>
            <a:r>
              <a:rPr lang="en-US" altLang="ko-KR" sz="1200" dirty="0"/>
              <a:t>		     }</a:t>
            </a:r>
          </a:p>
          <a:p>
            <a:r>
              <a:rPr lang="en-US" altLang="ko-KR" sz="1200" dirty="0"/>
              <a:t>	…</a:t>
            </a:r>
          </a:p>
          <a:p>
            <a:r>
              <a:rPr lang="en-US" altLang="ko-KR" sz="1200" dirty="0"/>
              <a:t>} 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0779427" y="3511571"/>
            <a:ext cx="3581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Func</a:t>
            </a:r>
            <a:r>
              <a:rPr lang="en-US" altLang="ko-KR" dirty="0"/>
              <a:t> : </a:t>
            </a:r>
            <a:r>
              <a:rPr lang="en-US" altLang="ko-KR" dirty="0" err="1"/>
              <a:t>ShadowRender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0183843" y="8003239"/>
            <a:ext cx="494213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그림자 대상에 포함되는 객체들은 </a:t>
            </a:r>
            <a:r>
              <a:rPr lang="en-US" altLang="ko-KR" dirty="0" err="1"/>
              <a:t>ShadowRender</a:t>
            </a:r>
            <a:r>
              <a:rPr lang="en-US" altLang="ko-KR" dirty="0"/>
              <a:t> </a:t>
            </a:r>
            <a:r>
              <a:rPr lang="ko-KR" altLang="en-US" dirty="0"/>
              <a:t>함수를 이용하여 렌더링 </a:t>
            </a:r>
            <a:r>
              <a:rPr lang="ko-KR" altLang="en-US" dirty="0" err="1"/>
              <a:t>하게되고</a:t>
            </a:r>
            <a:r>
              <a:rPr lang="en-US" altLang="ko-KR" dirty="0"/>
              <a:t>, </a:t>
            </a:r>
            <a:r>
              <a:rPr lang="ko-KR" altLang="en-US" dirty="0"/>
              <a:t>파이프라인 상태를 매프레임마다 업데이트 해준다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cxnSp>
        <p:nvCxnSpPr>
          <p:cNvPr id="14" name="구부러진 연결선 13"/>
          <p:cNvCxnSpPr>
            <a:stCxn id="20" idx="0"/>
          </p:cNvCxnSpPr>
          <p:nvPr/>
        </p:nvCxnSpPr>
        <p:spPr>
          <a:xfrm rot="16200000" flipV="1">
            <a:off x="11577412" y="6925739"/>
            <a:ext cx="1786914" cy="36808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1079486" y="6216324"/>
            <a:ext cx="3093714" cy="0"/>
          </a:xfrm>
          <a:prstGeom prst="line">
            <a:avLst/>
          </a:prstGeom>
          <a:ln w="38100" cmpd="thickThin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077154" y="2994834"/>
            <a:ext cx="6156450" cy="4401205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그림자를 구현할 때</a:t>
            </a:r>
            <a:r>
              <a:rPr lang="en-US" altLang="ko-KR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많은 어려움을 겪었습니다</a:t>
            </a:r>
            <a:r>
              <a:rPr lang="en-US" altLang="ko-KR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구현이 마무리된 상황에서 느낀 점은 이론적인 지식이 부족한 상태로 구현을 이어 나아갔던 것이 문제였습니다</a:t>
            </a:r>
            <a:r>
              <a:rPr lang="en-US" altLang="ko-KR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endParaRPr lang="en-US" altLang="ko-KR" sz="2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/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구현이 안되었던 큰 문제점들 중 하나는 </a:t>
            </a:r>
            <a:r>
              <a:rPr lang="ko-KR" altLang="en-US" sz="2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텍스쳐</a:t>
            </a:r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매핑과 그림자 매핑을 하나의 파이프라인 상태에서 렌더링 할 때 마다 다르게 </a:t>
            </a:r>
            <a:r>
              <a:rPr lang="en-US" altLang="ko-KR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Set</a:t>
            </a:r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하는 과정을 신경 쓰지 않아</a:t>
            </a:r>
            <a:r>
              <a:rPr lang="en-US" altLang="ko-KR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사소하지만 중요한 부분을 생각 못했던 점이였습니다</a:t>
            </a:r>
            <a:r>
              <a:rPr lang="en-US" altLang="ko-KR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endParaRPr lang="en-US" altLang="ko-KR" sz="2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/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렌더링이 진행될 때 해당 객체가 그림자가 적용되는지에 대한 유무를 판단하여 파이프라인 </a:t>
            </a:r>
            <a:r>
              <a:rPr lang="en-US" altLang="ko-KR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Set</a:t>
            </a:r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을 해주었습니다</a:t>
            </a:r>
            <a:r>
              <a:rPr lang="en-US" altLang="ko-KR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sz="2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944888" y="1922605"/>
            <a:ext cx="28118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Func</a:t>
            </a:r>
            <a:r>
              <a:rPr lang="en-US" altLang="ko-KR" dirty="0"/>
              <a:t> : </a:t>
            </a:r>
            <a:r>
              <a:rPr lang="en-US" altLang="ko-KR" dirty="0" err="1"/>
              <a:t>SetPipelineState</a:t>
            </a:r>
            <a:r>
              <a:rPr lang="en-US" altLang="ko-KR" dirty="0"/>
              <a:t>()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305532" y="2291937"/>
            <a:ext cx="826550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Void </a:t>
            </a:r>
            <a:r>
              <a:rPr lang="en-US" altLang="ko-KR" sz="1400" dirty="0" err="1"/>
              <a:t>ShaderMgr</a:t>
            </a:r>
            <a:r>
              <a:rPr lang="en-US" altLang="ko-KR" sz="1400" dirty="0"/>
              <a:t>::</a:t>
            </a:r>
            <a:r>
              <a:rPr lang="en-US" altLang="ko-KR" sz="1400" dirty="0" err="1"/>
              <a:t>SetPipelineState</a:t>
            </a:r>
            <a:r>
              <a:rPr lang="en-US" altLang="ko-KR" sz="1400" dirty="0"/>
              <a:t>(ID3D12GraphicsCommandList* pd3dCommandList,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nPipelineState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{</a:t>
            </a:r>
          </a:p>
          <a:p>
            <a:r>
              <a:rPr lang="en-US" altLang="ko-KR" sz="1400" dirty="0"/>
              <a:t>    if(m_pp3dPipelineStates) pd3dCommandList-&gt;</a:t>
            </a:r>
            <a:r>
              <a:rPr lang="en-US" altLang="ko-KR" sz="1400" dirty="0" err="1"/>
              <a:t>SetPipelineState</a:t>
            </a:r>
            <a:r>
              <a:rPr lang="en-US" altLang="ko-KR" sz="1400" dirty="0"/>
              <a:t>(m_pp3dPipelineStates[</a:t>
            </a:r>
            <a:r>
              <a:rPr lang="en-US" altLang="ko-KR" sz="1400" dirty="0" err="1"/>
              <a:t>nPipelineStates</a:t>
            </a:r>
            <a:r>
              <a:rPr lang="en-US" altLang="ko-KR" sz="1400" dirty="0"/>
              <a:t>])</a:t>
            </a:r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422857" cy="10544762"/>
            <a:chOff x="-45714" y="0"/>
            <a:chExt cx="18422857" cy="1054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0"/>
              <a:ext cx="18422857" cy="105447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1000" y="1409700"/>
            <a:ext cx="17517260" cy="8203523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7336" y="1968545"/>
            <a:ext cx="2984190" cy="847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839200" y="2460877"/>
            <a:ext cx="8458200" cy="6132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VS_SHADOW_MAP_OUTPUT </a:t>
            </a:r>
            <a:r>
              <a:rPr lang="en-US" altLang="ko-KR" sz="1100" dirty="0" err="1"/>
              <a:t>VSShadowMap</a:t>
            </a:r>
            <a:r>
              <a:rPr lang="en-US" altLang="ko-KR" sz="1100" dirty="0"/>
              <a:t> (VS_LIGHTING_INPUT input)</a:t>
            </a:r>
          </a:p>
          <a:p>
            <a:r>
              <a:rPr lang="en-US" altLang="ko-KR" sz="1100" dirty="0"/>
              <a:t>{</a:t>
            </a:r>
          </a:p>
          <a:p>
            <a:r>
              <a:rPr lang="en-US" altLang="ko-KR" sz="1200" dirty="0"/>
              <a:t>VS_SHADOW_MAP_OUTPUT output = (VS_SHADOW_MAP_OUTPUT)0;</a:t>
            </a:r>
            <a:endParaRPr lang="ko-KR" altLang="ko-KR" sz="1200" dirty="0"/>
          </a:p>
          <a:p>
            <a:r>
              <a:rPr lang="en-US" altLang="ko-KR" sz="1200" dirty="0"/>
              <a:t>	float4 </a:t>
            </a:r>
            <a:r>
              <a:rPr lang="en-US" altLang="ko-KR" sz="1200" dirty="0" err="1"/>
              <a:t>positionW</a:t>
            </a:r>
            <a:r>
              <a:rPr lang="en-US" altLang="ko-KR" sz="1200" dirty="0"/>
              <a:t> = (float4) 0.0f;</a:t>
            </a:r>
            <a:endParaRPr lang="ko-KR" altLang="ko-KR" sz="1200" dirty="0"/>
          </a:p>
          <a:p>
            <a:r>
              <a:rPr lang="en-US" altLang="ko-KR" sz="1200" dirty="0"/>
              <a:t>	if </a:t>
            </a:r>
            <a:r>
              <a:rPr lang="en-US" altLang="ko-KR" sz="1200" dirty="0" smtClean="0"/>
              <a:t>(!</a:t>
            </a:r>
            <a:r>
              <a:rPr lang="en-US" altLang="ko-KR" sz="1200" dirty="0" err="1" smtClean="0"/>
              <a:t>gbBoneShader</a:t>
            </a:r>
            <a:r>
              <a:rPr lang="en-US" altLang="ko-KR" sz="1200" dirty="0" smtClean="0"/>
              <a:t>) </a:t>
            </a:r>
            <a:r>
              <a:rPr lang="en-US" altLang="ko-KR" sz="1200" dirty="0"/>
              <a:t>{</a:t>
            </a:r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positionW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(float4(</a:t>
            </a:r>
            <a:r>
              <a:rPr lang="en-US" altLang="ko-KR" sz="1200" dirty="0" err="1"/>
              <a:t>input.position</a:t>
            </a:r>
            <a:r>
              <a:rPr lang="en-US" altLang="ko-KR" sz="1200" dirty="0"/>
              <a:t>, 1.0f), </a:t>
            </a:r>
            <a:r>
              <a:rPr lang="en-US" altLang="ko-KR" sz="1200" dirty="0" err="1"/>
              <a:t>gmtxGameObject</a:t>
            </a:r>
            <a:r>
              <a:rPr lang="en-US" altLang="ko-KR" sz="1200" dirty="0"/>
              <a:t>);</a:t>
            </a:r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output.positionW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positionW.xyz</a:t>
            </a:r>
            <a:r>
              <a:rPr lang="en-US" altLang="ko-KR" sz="1200" dirty="0"/>
              <a:t>;</a:t>
            </a:r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output.position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</a:t>
            </a:r>
            <a:r>
              <a:rPr lang="en-US" altLang="ko-KR" sz="1200" dirty="0" err="1"/>
              <a:t>positionW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gmtxView</a:t>
            </a:r>
            <a:r>
              <a:rPr lang="en-US" altLang="ko-KR" sz="1200" dirty="0"/>
              <a:t>), </a:t>
            </a:r>
            <a:r>
              <a:rPr lang="en-US" altLang="ko-KR" sz="1200" dirty="0" err="1"/>
              <a:t>gmtxProjection</a:t>
            </a:r>
            <a:r>
              <a:rPr lang="en-US" altLang="ko-KR" sz="1200" dirty="0"/>
              <a:t>);</a:t>
            </a:r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output.normalW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(float4(</a:t>
            </a:r>
            <a:r>
              <a:rPr lang="en-US" altLang="ko-KR" sz="1200" dirty="0" err="1"/>
              <a:t>input.normal</a:t>
            </a:r>
            <a:r>
              <a:rPr lang="en-US" altLang="ko-KR" sz="1200" dirty="0"/>
              <a:t>, 0.0f), </a:t>
            </a:r>
            <a:r>
              <a:rPr lang="en-US" altLang="ko-KR" sz="1200" dirty="0" err="1"/>
              <a:t>gmtxGameObject</a:t>
            </a:r>
            <a:r>
              <a:rPr lang="en-US" altLang="ko-KR" sz="1200" dirty="0"/>
              <a:t>).xyz;</a:t>
            </a:r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output.uv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input.uv</a:t>
            </a:r>
            <a:r>
              <a:rPr lang="en-US" altLang="ko-KR" sz="1200" dirty="0"/>
              <a:t>;</a:t>
            </a:r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output.tangentW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input.tangent</a:t>
            </a:r>
            <a:r>
              <a:rPr lang="en-US" altLang="ko-KR" sz="1200" dirty="0"/>
              <a:t>, (float3x3) </a:t>
            </a:r>
            <a:r>
              <a:rPr lang="en-US" altLang="ko-KR" sz="1200" dirty="0" err="1"/>
              <a:t>gmtxGameObject</a:t>
            </a:r>
            <a:r>
              <a:rPr lang="en-US" altLang="ko-KR" sz="1200" dirty="0"/>
              <a:t>);</a:t>
            </a:r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output.bitangentW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input.bitangent</a:t>
            </a:r>
            <a:r>
              <a:rPr lang="en-US" altLang="ko-KR" sz="1200" dirty="0"/>
              <a:t>, (float3x3) </a:t>
            </a:r>
            <a:r>
              <a:rPr lang="en-US" altLang="ko-KR" sz="1200" dirty="0" err="1"/>
              <a:t>gmtxGameObject</a:t>
            </a:r>
            <a:r>
              <a:rPr lang="en-US" altLang="ko-KR" sz="1200" dirty="0"/>
              <a:t>);   }</a:t>
            </a:r>
            <a:endParaRPr lang="ko-KR" altLang="ko-KR" sz="1200" dirty="0"/>
          </a:p>
          <a:p>
            <a:r>
              <a:rPr lang="en-US" altLang="ko-KR" sz="1200" dirty="0"/>
              <a:t>	if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gbBoneShader</a:t>
            </a:r>
            <a:r>
              <a:rPr lang="en-US" altLang="ko-KR" sz="1200" dirty="0"/>
              <a:t>) </a:t>
            </a:r>
            <a:r>
              <a:rPr lang="en-US" altLang="ko-KR" sz="1200" dirty="0"/>
              <a:t>{</a:t>
            </a:r>
            <a:endParaRPr lang="ko-KR" altLang="ko-KR" sz="1200" dirty="0"/>
          </a:p>
          <a:p>
            <a:r>
              <a:rPr lang="en-US" altLang="ko-KR" sz="1200" dirty="0"/>
              <a:t>		float4x4 </a:t>
            </a:r>
            <a:r>
              <a:rPr lang="en-US" altLang="ko-KR" sz="1200" dirty="0" err="1"/>
              <a:t>mtxVertexToBoneWorld</a:t>
            </a:r>
            <a:r>
              <a:rPr lang="en-US" altLang="ko-KR" sz="1200" dirty="0"/>
              <a:t> = (float4x4) 0.0f;</a:t>
            </a:r>
            <a:endParaRPr lang="ko-KR" altLang="ko-KR" sz="1200" dirty="0"/>
          </a:p>
          <a:p>
            <a:r>
              <a:rPr lang="en-US" altLang="ko-KR" sz="1200" dirty="0"/>
              <a:t>		for 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= 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&lt; MAX_VERTEX_INFLUENCES;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  <a:endParaRPr lang="ko-KR" altLang="ko-KR" sz="1200" dirty="0"/>
          </a:p>
          <a:p>
            <a:r>
              <a:rPr lang="en-US" altLang="ko-KR" sz="1200" dirty="0"/>
              <a:t>			</a:t>
            </a:r>
            <a:r>
              <a:rPr lang="en-US" altLang="ko-KR" sz="1200" dirty="0" err="1"/>
              <a:t>mtxVertexToBoneWorld</a:t>
            </a:r>
            <a:r>
              <a:rPr lang="en-US" altLang="ko-KR" sz="1200" dirty="0"/>
              <a:t> += </a:t>
            </a:r>
            <a:r>
              <a:rPr lang="en-US" altLang="ko-KR" sz="1200" dirty="0" err="1"/>
              <a:t>input.weights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 *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</a:t>
            </a:r>
            <a:r>
              <a:rPr lang="en-US" altLang="ko-KR" sz="1200" dirty="0" err="1"/>
              <a:t>gpmtxBoneOffsets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input.indices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]],	</a:t>
            </a:r>
          </a:p>
          <a:p>
            <a:r>
              <a:rPr lang="en-US" altLang="ko-KR" sz="1200" dirty="0"/>
              <a:t>			</a:t>
            </a:r>
            <a:r>
              <a:rPr lang="en-US" altLang="ko-KR" sz="1200" dirty="0" err="1"/>
              <a:t>gpmtxBoneTransforms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input.indices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]]); }</a:t>
            </a:r>
          </a:p>
          <a:p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positionW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(float4(</a:t>
            </a:r>
            <a:r>
              <a:rPr lang="en-US" altLang="ko-KR" sz="1200" dirty="0" err="1"/>
              <a:t>input.position</a:t>
            </a:r>
            <a:r>
              <a:rPr lang="en-US" altLang="ko-KR" sz="1200" dirty="0"/>
              <a:t>, 1.0f), </a:t>
            </a:r>
            <a:r>
              <a:rPr lang="en-US" altLang="ko-KR" sz="1200" dirty="0" err="1"/>
              <a:t>mtxVertexToBoneWorld</a:t>
            </a:r>
            <a:r>
              <a:rPr lang="en-US" altLang="ko-KR" sz="1200" dirty="0"/>
              <a:t>);</a:t>
            </a:r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output.positionW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positionW.xyz</a:t>
            </a:r>
            <a:r>
              <a:rPr lang="en-US" altLang="ko-KR" sz="1200" dirty="0"/>
              <a:t>;</a:t>
            </a:r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output.normalW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input.normal</a:t>
            </a:r>
            <a:r>
              <a:rPr lang="en-US" altLang="ko-KR" sz="1200" dirty="0"/>
              <a:t>, (float3x3) </a:t>
            </a:r>
            <a:r>
              <a:rPr lang="en-US" altLang="ko-KR" sz="1200" dirty="0" err="1"/>
              <a:t>mtxVertexToBoneWorld</a:t>
            </a:r>
            <a:r>
              <a:rPr lang="en-US" altLang="ko-KR" sz="1200" dirty="0"/>
              <a:t>).xyz;</a:t>
            </a:r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output.tangentW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input.tangent</a:t>
            </a:r>
            <a:r>
              <a:rPr lang="en-US" altLang="ko-KR" sz="1200" dirty="0"/>
              <a:t>, (float3x3) </a:t>
            </a:r>
            <a:r>
              <a:rPr lang="en-US" altLang="ko-KR" sz="1200" dirty="0" err="1"/>
              <a:t>mtxVertexToBoneWorld</a:t>
            </a:r>
            <a:r>
              <a:rPr lang="en-US" altLang="ko-KR" sz="1200" dirty="0"/>
              <a:t>).xyz;</a:t>
            </a:r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output.bitangentW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input.bitangent</a:t>
            </a:r>
            <a:r>
              <a:rPr lang="en-US" altLang="ko-KR" sz="1200" dirty="0"/>
              <a:t>, (float3x3) </a:t>
            </a:r>
            <a:r>
              <a:rPr lang="en-US" altLang="ko-KR" sz="1200" dirty="0" err="1"/>
              <a:t>mtxVertexToBoneWorld</a:t>
            </a:r>
            <a:r>
              <a:rPr lang="en-US" altLang="ko-KR" sz="1200" dirty="0"/>
              <a:t>).xyz;</a:t>
            </a:r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output.position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(float4(</a:t>
            </a:r>
            <a:r>
              <a:rPr lang="en-US" altLang="ko-KR" sz="1200" dirty="0" err="1"/>
              <a:t>output.positionW</a:t>
            </a:r>
            <a:r>
              <a:rPr lang="en-US" altLang="ko-KR" sz="1200" dirty="0"/>
              <a:t>, 1.0f), </a:t>
            </a:r>
            <a:r>
              <a:rPr lang="en-US" altLang="ko-KR" sz="1200" dirty="0" err="1"/>
              <a:t>gmtxView</a:t>
            </a:r>
            <a:r>
              <a:rPr lang="en-US" altLang="ko-KR" sz="1200" dirty="0"/>
              <a:t>), </a:t>
            </a:r>
            <a:r>
              <a:rPr lang="en-US" altLang="ko-KR" sz="1200" dirty="0" err="1"/>
              <a:t>gmtxProjection</a:t>
            </a:r>
            <a:r>
              <a:rPr lang="en-US" altLang="ko-KR" sz="1200" dirty="0"/>
              <a:t>);</a:t>
            </a:r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output.uv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input.uv</a:t>
            </a:r>
            <a:r>
              <a:rPr lang="en-US" altLang="ko-KR" sz="1200" dirty="0"/>
              <a:t>;  }</a:t>
            </a:r>
            <a:endParaRPr lang="ko-KR" altLang="ko-KR" sz="1200" dirty="0"/>
          </a:p>
          <a:p>
            <a:r>
              <a:rPr lang="en-US" altLang="ko-KR" sz="1200" dirty="0"/>
              <a:t> </a:t>
            </a:r>
            <a:endParaRPr lang="ko-KR" altLang="ko-KR" sz="1200" dirty="0"/>
          </a:p>
          <a:p>
            <a:r>
              <a:rPr lang="en-US" altLang="ko-KR" sz="1200" dirty="0"/>
              <a:t>	for 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= 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&lt; MAX_LIGHTS;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  <a:endParaRPr lang="ko-KR" altLang="ko-KR" sz="1200" dirty="0"/>
          </a:p>
          <a:p>
            <a:r>
              <a:rPr lang="en-US" altLang="ko-KR" sz="1200" dirty="0"/>
              <a:t>		if (</a:t>
            </a:r>
            <a:r>
              <a:rPr lang="en-US" altLang="ko-KR" sz="1200" dirty="0" err="1"/>
              <a:t>gcbToLightSpaces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].f4Position.w != 0.0f)</a:t>
            </a:r>
            <a:endParaRPr lang="ko-KR" altLang="ko-KR" sz="1200" dirty="0"/>
          </a:p>
          <a:p>
            <a:r>
              <a:rPr lang="en-US" altLang="ko-KR" sz="1200" dirty="0"/>
              <a:t>			</a:t>
            </a:r>
            <a:r>
              <a:rPr lang="en-US" altLang="ko-KR" sz="1200" dirty="0" err="1"/>
              <a:t>output.uvs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 = 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</a:t>
            </a:r>
            <a:r>
              <a:rPr lang="en-US" altLang="ko-KR" sz="1200" dirty="0" err="1"/>
              <a:t>positionW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gcbToLightSpaces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].</a:t>
            </a:r>
            <a:r>
              <a:rPr lang="en-US" altLang="ko-KR" sz="1200" dirty="0" err="1"/>
              <a:t>mtxToTexture</a:t>
            </a:r>
            <a:r>
              <a:rPr lang="en-US" altLang="ko-KR" sz="1200" dirty="0"/>
              <a:t>);</a:t>
            </a:r>
            <a:endParaRPr lang="ko-KR" altLang="ko-KR" sz="1200" dirty="0"/>
          </a:p>
          <a:p>
            <a:r>
              <a:rPr lang="en-US" altLang="ko-KR" sz="1200" dirty="0"/>
              <a:t>	}</a:t>
            </a:r>
            <a:endParaRPr lang="ko-KR" altLang="ko-KR" sz="1200" dirty="0"/>
          </a:p>
          <a:p>
            <a:r>
              <a:rPr lang="en-US" altLang="ko-KR" sz="1200" dirty="0"/>
              <a:t>	return(output);</a:t>
            </a:r>
            <a:endParaRPr lang="en-US" altLang="ko-KR" sz="1100" dirty="0"/>
          </a:p>
          <a:p>
            <a:r>
              <a:rPr lang="en-US" altLang="ko-KR" sz="1100" dirty="0"/>
              <a:t>}</a:t>
            </a:r>
            <a:endParaRPr lang="ko-KR" alt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11582400" y="2106390"/>
            <a:ext cx="3581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HLSL : </a:t>
            </a:r>
            <a:r>
              <a:rPr lang="en-US" altLang="ko-KR" dirty="0" err="1"/>
              <a:t>VSShadowMap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706565" y="7859874"/>
            <a:ext cx="494213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리깅</a:t>
            </a:r>
            <a:r>
              <a:rPr lang="ko-KR" altLang="en-US" dirty="0"/>
              <a:t> 동작을 하는 객체에 대한 그림자처리는</a:t>
            </a:r>
            <a:r>
              <a:rPr lang="en-US" altLang="ko-KR" dirty="0"/>
              <a:t>, </a:t>
            </a:r>
            <a:r>
              <a:rPr lang="ko-KR" altLang="en-US" dirty="0"/>
              <a:t>애니메이션 여부에 따라 동적 그림자를 적용하도록 </a:t>
            </a:r>
            <a:r>
              <a:rPr lang="en-US" altLang="ko-KR" dirty="0"/>
              <a:t>bool </a:t>
            </a:r>
            <a:r>
              <a:rPr lang="ko-KR" altLang="en-US" dirty="0"/>
              <a:t>값을 상수 버퍼로 넘겨주어</a:t>
            </a:r>
            <a:endParaRPr lang="en-US" altLang="ko-KR" dirty="0"/>
          </a:p>
          <a:p>
            <a:pPr algn="ctr"/>
            <a:r>
              <a:rPr lang="ko-KR" altLang="en-US" dirty="0"/>
              <a:t>구분 지어준다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9982200" y="4860012"/>
            <a:ext cx="1188714" cy="6825"/>
          </a:xfrm>
          <a:prstGeom prst="line">
            <a:avLst/>
          </a:prstGeom>
          <a:ln w="38100" cmpd="thickThin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9982200" y="3390900"/>
            <a:ext cx="1188714" cy="6825"/>
          </a:xfrm>
          <a:prstGeom prst="line">
            <a:avLst/>
          </a:prstGeom>
          <a:ln w="38100" cmpd="thickThin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구부러진 연결선 14"/>
          <p:cNvCxnSpPr/>
          <p:nvPr/>
        </p:nvCxnSpPr>
        <p:spPr>
          <a:xfrm rot="5400000" flipH="1" flipV="1">
            <a:off x="7259977" y="5030966"/>
            <a:ext cx="3038750" cy="271049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구부러진 연결선 20"/>
          <p:cNvCxnSpPr/>
          <p:nvPr/>
        </p:nvCxnSpPr>
        <p:spPr>
          <a:xfrm rot="5400000" flipH="1" flipV="1">
            <a:off x="6544865" y="4270141"/>
            <a:ext cx="4468973" cy="271049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077154" y="2994834"/>
            <a:ext cx="6156450" cy="4093428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건물이나 장애물에는</a:t>
            </a:r>
            <a:r>
              <a:rPr lang="en-US" altLang="ko-KR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그림자가 나왔지만</a:t>
            </a:r>
            <a:r>
              <a:rPr lang="en-US" altLang="ko-KR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애니메이션 컨트롤러가 적용된 객체에는 바닥에 동적으로 그림자가 나오지 않았습니다</a:t>
            </a:r>
            <a:r>
              <a:rPr lang="en-US" altLang="ko-KR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endParaRPr lang="en-US" altLang="ko-KR" sz="2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/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이 부분에서 문제점은</a:t>
            </a:r>
            <a:r>
              <a:rPr lang="en-US" altLang="ko-KR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Bone </a:t>
            </a:r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행렬을 사용하는 객체는 정점 </a:t>
            </a:r>
            <a:r>
              <a:rPr lang="ko-KR" altLang="en-US" sz="2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셰이더에서</a:t>
            </a:r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기존의 그림자 대상에 포함되는 객체들과 다르게 연산하고 있었던 문제점 이였습니다</a:t>
            </a:r>
            <a:r>
              <a:rPr lang="en-US" altLang="ko-KR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endParaRPr lang="en-US" altLang="ko-KR" sz="2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/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모델을 불러오는 과정에서 </a:t>
            </a:r>
            <a:r>
              <a:rPr lang="en-US" altLang="ko-KR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bool </a:t>
            </a:r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값으로 </a:t>
            </a:r>
            <a:r>
              <a:rPr lang="ko-KR" altLang="en-US" sz="2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빌드되는</a:t>
            </a:r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객체가 애니메이션 정보를 가지고있는지 판단하고</a:t>
            </a:r>
            <a:r>
              <a:rPr lang="en-US" altLang="ko-KR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상수 버퍼로 전달하여 그 여부에 따라 정점 </a:t>
            </a:r>
            <a:r>
              <a:rPr lang="ko-KR" altLang="en-US" sz="2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셰이더를</a:t>
            </a:r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다르게 연산 시켜주었습니다</a:t>
            </a:r>
            <a:r>
              <a:rPr lang="en-US" altLang="ko-KR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en-US" altLang="ko-KR" sz="2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2164</TotalTime>
  <Words>2784</Words>
  <Application>Microsoft Office PowerPoint</Application>
  <PresentationFormat>사용자 지정</PresentationFormat>
  <Paragraphs>471</Paragraphs>
  <Slides>19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?? ??</vt:lpstr>
      <vt:lpstr>HY중고딕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재성</cp:lastModifiedBy>
  <cp:revision>64</cp:revision>
  <dcterms:created xsi:type="dcterms:W3CDTF">2023-08-27T19:13:24Z</dcterms:created>
  <dcterms:modified xsi:type="dcterms:W3CDTF">2023-09-11T11:47:46Z</dcterms:modified>
</cp:coreProperties>
</file>